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62" r:id="rId5"/>
    <p:sldId id="264" r:id="rId6"/>
    <p:sldId id="263" r:id="rId7"/>
    <p:sldId id="276" r:id="rId8"/>
    <p:sldId id="277" r:id="rId9"/>
    <p:sldId id="265" r:id="rId10"/>
    <p:sldId id="280" r:id="rId11"/>
    <p:sldId id="281" r:id="rId12"/>
    <p:sldId id="282" r:id="rId13"/>
    <p:sldId id="275" r:id="rId14"/>
    <p:sldId id="273" r:id="rId15"/>
    <p:sldId id="256" r:id="rId16"/>
    <p:sldId id="270" r:id="rId17"/>
    <p:sldId id="268" r:id="rId18"/>
    <p:sldId id="271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3" autoAdjust="0"/>
    <p:restoredTop sz="94660"/>
  </p:normalViewPr>
  <p:slideViewPr>
    <p:cSldViewPr>
      <p:cViewPr varScale="1">
        <p:scale>
          <a:sx n="109" d="100"/>
          <a:sy n="109" d="100"/>
        </p:scale>
        <p:origin x="145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9538B-406F-4C7B-B536-BFD80EF13FA9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8F191-86C6-46BE-B58A-9C1EB73A0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8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8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7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05E5-6FDA-8C71-D9C7-85F2C81F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B6B3-F988-4956-A261-D2E0DAF0B3B4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B4CA8-B0C7-CF3D-E10E-1E29E0B4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6A29-476F-ECDF-D1BA-94F8C421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7099-626A-4891-8C37-FFD9D1DFDC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683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1CDAC-2117-A621-2FA5-FEB33F60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0F4F-B74E-46C5-9A11-7089C8311791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E881E-5206-2CC1-C171-A31E73EE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E00B5-031B-C8A7-6BE6-F338BA25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161D-930B-4C58-A6DA-CCCF2395CD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79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51A6F-D8EE-8528-36D9-45CDA1D5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D02F-E0BD-4D80-8A83-A03A421EBB5E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36FC8-EA0D-28F6-A89A-239A736A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B60ED-8E26-3B10-3DA8-C2F9D69D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D5BB-C301-4AA0-8F11-E56CE6796F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86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4A4B1A-7E3C-075E-D91D-4131F7F8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3131-9CCC-4C12-8C8B-FC94D44B0B3D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308FA4-60E1-12D4-0EC7-E8FA0490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FC52C-8360-DBBA-92D2-0528436A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D6CB-C4A5-4197-AE1F-8F129F4ADF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93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126AA5-704A-8928-53A1-1939C584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074F-1E9F-4EB7-93B7-2E15F3604B06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261029-E998-FE0A-BB1A-0F5A4399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A231B3-B283-9F85-6061-8212689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D9BD-9D2C-454C-927A-116590250C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898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A420CD-726A-8301-9E3F-038A15B0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9736-01B1-4350-97E9-0EA2A79A6436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18D73-A482-324D-553D-5DD0B0B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A0AA97-94A6-FBCB-D776-9520DF5F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2B4D-A153-446D-BD2D-65C4A71ABB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8292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A8B48A-613A-6391-AAF7-89172349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1538-BDFE-4C7F-B4AB-1701F862E02E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748CAD-10D7-7393-0EE3-E4135415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4BFBD7-1834-F98A-DF13-53D4623F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2542-D2D4-46BC-9857-5BA4573938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488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38B918-2177-265E-2427-97DD5450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7617-DEE6-478A-A1A2-79532C670956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AB6C9E-776E-0A27-3F56-76A265F3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4EFACD-B2C7-733D-A87B-15CAD569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03BB-8A2F-48C4-AB32-41492B4548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88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81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1FF6A4-7474-3F08-B656-89C4B09C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B932-67DB-4D60-8AB6-C126F497E92D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629894-05D1-58FA-1648-2755B008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3A2C45-6944-2994-C0A7-06CC3EC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DCCB-EDC7-4FD6-94DD-73E4B01307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1219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8769-C79E-E39F-63A8-FFE28C56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FF94-FF5E-4A88-BC15-3A38F80FFF87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6187-32C9-9A18-6735-638A8673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3CB4-CCB9-DC26-9EEE-2AB3302A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433A-2C1D-47CD-B73A-E5E9FDA20F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0023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6F61-8D68-F3C8-9691-B2FB4CA7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F54E-A554-41D0-84FE-54DE884BD75B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FA04-C006-F398-3A35-18A03D00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74779-2366-A8A9-5DFA-F473CD62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99ED-9835-4E96-B9FA-3B4A5DF918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11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3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55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94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90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29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0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4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71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63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48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0D5C-EBF7-4484-B5FA-ED32613C7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F1603-9B72-4192-8D64-E82D461B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6A84-7CB2-47D2-8012-66BF917C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F4867-FCA4-49EF-9636-3D7B7456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0F3B-6E81-4036-BC23-6262687D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5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1293-4232-455C-8E66-E3D3781D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A2DC-B9CA-4BB3-BA7F-139E90F6A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D23F5-9111-4075-B288-BCADDF97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95696-62A9-4255-995D-D568B3CD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32952-5EEB-4626-919C-0731CD9E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40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51BF-C21F-454E-B317-E2B701C6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1193A-C3CD-4933-A26F-69DEE6CD6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CD7F-5C3B-424E-945E-2C5207C9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181BC-E88A-4AA5-87AD-528B9CEB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ABD-7C4E-4A9F-99B9-41CCA46C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45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EBE1-5DC8-4A92-B44A-E1CD39D9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E979-D2C7-487F-8331-DD813B1A0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99E8B-FBB1-412B-84DC-FB308D1C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AD982-FA36-4BDB-A305-D9DD723E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9C25-4828-48A3-87D1-F9884865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710E-1901-444C-A34B-18F59A9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8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EF96-2D46-4236-8B68-E30579A8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8C79-7B44-48ED-B2B8-E9FABC1C1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15257-027C-410C-8403-D8698F3F0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E6429-D29A-4FB5-A39D-732B9446F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8C703-7B8E-4DB7-8050-92F7A0697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CB501-61CB-4613-968C-A39E6566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C53A6-9787-4BC2-9C34-A7ECA4FA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1FB92-F706-49FF-A288-F3C06C3D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23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D2F9-5BEA-4F01-8682-CB68B6F9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8BDD4-3924-472C-918A-B95138AD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CC721-49E1-477B-8C83-1939E7C6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A778B-383E-45C6-8A5A-E1588978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9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15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6260D-CA4F-46F9-AEEC-B6F925D7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D3A63-E4ED-4B54-B8B4-78122CC6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A03CD-E799-46D2-BD58-E9D1B859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29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55E6-B148-49F4-B9EF-D95DA11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DB059-41D4-43AA-B5C9-FFEC5EAC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3D68D-7ABB-4941-8215-FFB0E1EE9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29950-733F-4C5B-9181-623A886D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50BF7-BAE9-425D-A558-C0019C58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2E14C-7303-4538-A61F-F3A98F7E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70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DC52-7258-49D0-A1A1-E18C5132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72491-4A38-4F0E-AB4C-83062ECD6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D0C82-DB32-4479-9766-447654FFB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AF3D3-D351-4D64-9D08-368EE562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07B8B-1938-4971-B0D3-CB323684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88166-F380-4C36-B7E8-C4043DD3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1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3E82-B225-4829-A4D6-9AE2D72C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0CF6F-15B4-4AB9-8730-F1B56F9AD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C15F0-E0ED-4F91-8C64-505BBF9D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D2C64-3CB4-45BD-8355-E5441E11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7B9E-B84B-4F05-BAFF-482E9977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27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6D715-8B43-4755-9210-090457213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A06-9C78-4FA0-81F6-C2C89A75E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F9F0-05DC-496E-9D71-CD8206E3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A91E-F354-4171-929F-0856742D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E29C-93B6-454C-8278-44E71DBE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5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76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3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5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FEABF-D4DE-4AB5-BCEC-CD55DB88B857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C25D-AB86-407C-A7C7-17D910D571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687BF5-0E08-9533-F19A-9EDF1CEE08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2D0EB8-B68D-E5C9-8491-372D90FDAE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D99F0-884D-B06F-45A7-529A34414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773C4-D3F3-478B-9401-519B86E4B826}" type="datetimeFigureOut">
              <a:rPr lang="en-GB"/>
              <a:pPr>
                <a:defRPr/>
              </a:pPr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F709B-A5F9-8F45-873A-D7C8D986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20BA8-4D64-A317-FFD9-BF5C8F618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A8533C-A0C6-4CFB-AC2E-B6F009CA8C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387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074C-C901-44B6-A1DD-7DFF498D7A1C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00FC-36D7-4CAC-8C9D-CB94039A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8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158EF-390D-4683-BD97-F8792EEF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2ECCB-5FAC-4EA8-A0A9-DC7B0AD8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2F686-B8B7-4611-9552-920EFEB01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2002-7068-4347-95FB-F6DF6A37EC26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7F9A-5C66-4A91-862F-B31D6E825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BE1D1-6FE8-45A0-BB0D-4ADD5156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FD9B-A114-43D5-817E-867752A2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0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mitrij.peretz@nhs.net" TargetMode="External"/><Relationship Id="rId2" Type="http://schemas.openxmlformats.org/officeDocument/2006/relationships/hyperlink" Target="mailto:ESNAepilepsynursesassociation@outlook.com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ESNA AGM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Birmingham</a:t>
            </a:r>
          </a:p>
          <a:p>
            <a:r>
              <a:rPr lang="en-GB" dirty="0"/>
              <a:t>Phil Tittensor </a:t>
            </a:r>
          </a:p>
        </p:txBody>
      </p:sp>
      <p:pic>
        <p:nvPicPr>
          <p:cNvPr id="4" name="Picture 3" descr="epilepsy logo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7302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ESNA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033482"/>
            <a:ext cx="4690864" cy="521744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Working with two nurses from Germany- to set up regional meetings/support.</a:t>
            </a:r>
          </a:p>
          <a:p>
            <a:endParaRPr lang="en-GB" dirty="0"/>
          </a:p>
          <a:p>
            <a:r>
              <a:rPr lang="en-GB" dirty="0"/>
              <a:t>Guernsey and potentially other Channel islands ESNA regional meetings/support.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Reaching out to help Nurses develop epilepsy nurse roles in Slovakia.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0" dirty="0">
                <a:solidFill>
                  <a:srgbClr val="424242"/>
                </a:solidFill>
                <a:effectLst/>
              </a:rPr>
              <a:t>Brainway: A new roadmap for Epilepsy in UK-Italian embassy.</a:t>
            </a:r>
          </a:p>
          <a:p>
            <a:pPr marL="400050" lvl="1" indent="0">
              <a:buNone/>
            </a:pPr>
            <a:endParaRPr lang="en-GB" sz="1700" dirty="0">
              <a:solidFill>
                <a:srgbClr val="424242"/>
              </a:solidFill>
            </a:endParaRPr>
          </a:p>
          <a:p>
            <a:pPr marL="400050" lvl="1" indent="0">
              <a:buNone/>
            </a:pPr>
            <a:r>
              <a:rPr lang="en-GB" sz="1700" dirty="0">
                <a:solidFill>
                  <a:srgbClr val="424242"/>
                </a:solidFill>
              </a:rPr>
              <a:t> </a:t>
            </a:r>
            <a:r>
              <a:rPr lang="en-GB" sz="1700" i="1" dirty="0"/>
              <a:t>Launched in 2018 in collaboration with the Think Tank The European House-</a:t>
            </a:r>
            <a:r>
              <a:rPr lang="en-GB" sz="1700" i="1" dirty="0" err="1"/>
              <a:t>Ambrosetti</a:t>
            </a:r>
            <a:r>
              <a:rPr lang="en-GB" sz="1700" i="1" dirty="0"/>
              <a:t>, Headway is an initiative on Brain Health (incl. Mental Health and Epilepsy), with the aim of creating a multidisciplinary platform for strategic reflection, analysis, dialogue and comparison between various European experiences in the management of individuals with mental and neurological disorder/Epilepsy. Moving forward to share a collective approach to care.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39" y="88497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01" y="2132856"/>
            <a:ext cx="2001416" cy="121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71522" y="1732746"/>
            <a:ext cx="778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Bielefeld Germany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72" y="3099492"/>
            <a:ext cx="2571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0" y="4221088"/>
            <a:ext cx="1639921" cy="9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06109" y="3354248"/>
            <a:ext cx="8199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Guernsey and Princess Elizabeth Hospital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53" y="4149080"/>
            <a:ext cx="11497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47" y="4927675"/>
            <a:ext cx="1380375" cy="166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25" y="134164"/>
            <a:ext cx="439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164"/>
            <a:ext cx="549027" cy="79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66022" y="5517232"/>
            <a:ext cx="8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Italian Embassy June 23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79" y="4952428"/>
            <a:ext cx="1277249" cy="112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3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40D98-545E-A6CE-359C-41CDE23C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b="1" u="sng" dirty="0">
                <a:solidFill>
                  <a:schemeClr val="accent5">
                    <a:lumMod val="75000"/>
                  </a:schemeClr>
                </a:solidFill>
              </a:rPr>
              <a:t>Future Conferences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0243" name="Content Placeholder 4">
            <a:extLst>
              <a:ext uri="{FF2B5EF4-FFF2-40B4-BE49-F238E27FC236}">
                <a16:creationId xmlns:a16="http://schemas.microsoft.com/office/drawing/2014/main" id="{C00A8B6C-56EE-5C05-1655-68E51519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/>
              <a:t>Next conferences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dirty="0"/>
              <a:t>Wider geographical access based on previous feedback from members</a:t>
            </a:r>
          </a:p>
          <a:p>
            <a:pPr eaLnBrk="1" hangingPunct="1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/>
              <a:t>Have your say!</a:t>
            </a:r>
          </a:p>
        </p:txBody>
      </p:sp>
      <p:pic>
        <p:nvPicPr>
          <p:cNvPr id="3076" name="Picture 5" descr="epilepsy logo1">
            <a:extLst>
              <a:ext uri="{FF2B5EF4-FFF2-40B4-BE49-F238E27FC236}">
                <a16:creationId xmlns:a16="http://schemas.microsoft.com/office/drawing/2014/main" id="{271357B7-14DB-C77B-C3F5-148D34A8C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88913"/>
            <a:ext cx="441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975" dirty="0"/>
              <a:t>ESNA Finances 2022-2023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dirty="0"/>
              <a:t>Carrie Burke – ESNA Treasurer 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/>
              <a:t>Business current account/Business Savings account/PayPal account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INCOME</a:t>
            </a:r>
            <a:endParaRPr lang="en-US" dirty="0"/>
          </a:p>
          <a:p>
            <a:r>
              <a:rPr lang="en-US" sz="1800" dirty="0"/>
              <a:t>Membership fees</a:t>
            </a:r>
          </a:p>
          <a:p>
            <a:r>
              <a:rPr lang="en-US" sz="1800" dirty="0"/>
              <a:t>Treatment &amp; Prescribing Day fees</a:t>
            </a:r>
          </a:p>
          <a:p>
            <a:r>
              <a:rPr lang="en-US" sz="1800" dirty="0"/>
              <a:t>Sponsorship for conferences/meetings</a:t>
            </a:r>
          </a:p>
          <a:p>
            <a:r>
              <a:rPr lang="en-US" sz="1800" dirty="0"/>
              <a:t>Sponsorship/grants/income for other projects e.g. Fast Facts books, virtual college course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EXPENDITURE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1800" dirty="0"/>
              <a:t>Treatment &amp; Prescribing Day &amp; Conference costs</a:t>
            </a:r>
          </a:p>
          <a:p>
            <a:r>
              <a:rPr lang="en-US" sz="1800" dirty="0"/>
              <a:t>Secretarial support</a:t>
            </a:r>
          </a:p>
          <a:p>
            <a:r>
              <a:rPr lang="en-US" sz="1800" dirty="0"/>
              <a:t>F2F executive meeting costs</a:t>
            </a:r>
          </a:p>
          <a:p>
            <a:r>
              <a:rPr lang="en-US" sz="1800" dirty="0"/>
              <a:t>Gift for retiring exec team member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031337" y="4511842"/>
            <a:ext cx="3137605" cy="978131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13" b="1" i="1" dirty="0"/>
              <a:t>As of 29/6/23 :</a:t>
            </a:r>
          </a:p>
          <a:p>
            <a:pPr algn="ctr"/>
            <a:r>
              <a:rPr lang="en-GB" sz="1013" dirty="0"/>
              <a:t>Current Account – £6,849.11</a:t>
            </a:r>
          </a:p>
          <a:p>
            <a:pPr algn="ctr"/>
            <a:r>
              <a:rPr lang="en-GB" sz="1013" dirty="0"/>
              <a:t>Savings Account – £32,429.71</a:t>
            </a:r>
          </a:p>
          <a:p>
            <a:pPr algn="ctr"/>
            <a:r>
              <a:rPr lang="en-GB" sz="1013" dirty="0"/>
              <a:t>PayPal account - £389.82</a:t>
            </a:r>
          </a:p>
        </p:txBody>
      </p:sp>
    </p:spTree>
    <p:extLst>
      <p:ext uri="{BB962C8B-B14F-4D97-AF65-F5344CB8AC3E}">
        <p14:creationId xmlns:p14="http://schemas.microsoft.com/office/powerpoint/2010/main" val="178836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Constitution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Discussion – proposed changes:</a:t>
            </a:r>
          </a:p>
          <a:p>
            <a:r>
              <a:rPr lang="en-GB" dirty="0"/>
              <a:t>Yearly review at 1</a:t>
            </a:r>
            <a:r>
              <a:rPr lang="en-GB" baseline="30000" dirty="0"/>
              <a:t>st</a:t>
            </a:r>
            <a:r>
              <a:rPr lang="en-GB" dirty="0"/>
              <a:t> meeting of year for Committee</a:t>
            </a:r>
          </a:p>
          <a:p>
            <a:r>
              <a:rPr lang="en-GB" dirty="0"/>
              <a:t>Every 5 years a full review of constitution.</a:t>
            </a:r>
          </a:p>
          <a:p>
            <a:r>
              <a:rPr lang="en-GB" dirty="0"/>
              <a:t>Have to be a member for minimum of 2 years before applying for Executive  </a:t>
            </a:r>
          </a:p>
          <a:p>
            <a:r>
              <a:rPr lang="en-GB" dirty="0"/>
              <a:t> There will be 11 committee members to ensure outcome of votes and size of ESNA</a:t>
            </a:r>
          </a:p>
          <a:p>
            <a:r>
              <a:rPr lang="en-GB" dirty="0"/>
              <a:t>In exceptional circumstances the committee will invite members to apply for specific roles.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be found on ESNA website.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63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Competencies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Adults</a:t>
            </a:r>
          </a:p>
          <a:p>
            <a:r>
              <a:rPr lang="en-GB" dirty="0"/>
              <a:t>Paediatric</a:t>
            </a:r>
          </a:p>
          <a:p>
            <a:r>
              <a:rPr lang="en-GB" dirty="0"/>
              <a:t>Learning Disabilities</a:t>
            </a:r>
          </a:p>
          <a:p>
            <a:endParaRPr lang="en-GB" dirty="0"/>
          </a:p>
          <a:p>
            <a:r>
              <a:rPr lang="en-GB" dirty="0"/>
              <a:t>Ratified and approved. </a:t>
            </a:r>
          </a:p>
        </p:txBody>
      </p:sp>
      <p:pic>
        <p:nvPicPr>
          <p:cNvPr id="6" name="Picture 5" descr="epilepsy logo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88640"/>
            <a:ext cx="44221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837F-7DFB-F351-C045-68602BBC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Midazolam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5602-4BCB-5B0B-9F3C-4FF07091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reviewed and updated,</a:t>
            </a:r>
          </a:p>
          <a:p>
            <a:r>
              <a:rPr lang="en-GB" dirty="0"/>
              <a:t>However, this is an intermediate Guideline. Reviewing </a:t>
            </a:r>
            <a:r>
              <a:rPr lang="en-GB"/>
              <a:t>with EA ready for 24/25.</a:t>
            </a:r>
            <a:endParaRPr lang="en-GB" dirty="0"/>
          </a:p>
          <a:p>
            <a:endParaRPr lang="en-GB" dirty="0"/>
          </a:p>
          <a:p>
            <a:r>
              <a:rPr lang="en-GB" dirty="0"/>
              <a:t>We have so far incorporated Train the Trainer</a:t>
            </a:r>
          </a:p>
          <a:p>
            <a:endParaRPr lang="en-GB" dirty="0"/>
          </a:p>
          <a:p>
            <a:r>
              <a:rPr lang="en-GB" dirty="0"/>
              <a:t>It will be ratified by ILAE and Psychiatry</a:t>
            </a:r>
          </a:p>
          <a:p>
            <a:r>
              <a:rPr lang="en-GB" dirty="0"/>
              <a:t>It will be supported by CQC </a:t>
            </a:r>
          </a:p>
        </p:txBody>
      </p:sp>
    </p:spTree>
    <p:extLst>
      <p:ext uri="{BB962C8B-B14F-4D97-AF65-F5344CB8AC3E}">
        <p14:creationId xmlns:p14="http://schemas.microsoft.com/office/powerpoint/2010/main" val="261903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A58C-A66C-1643-D932-6E6F9D55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0A08-C34C-B05F-F55A-FDD4DFEC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Invites from the floor</a:t>
            </a:r>
          </a:p>
        </p:txBody>
      </p:sp>
    </p:spTree>
    <p:extLst>
      <p:ext uri="{BB962C8B-B14F-4D97-AF65-F5344CB8AC3E}">
        <p14:creationId xmlns:p14="http://schemas.microsoft.com/office/powerpoint/2010/main" val="256341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700" dirty="0"/>
              <a:t/>
            </a:r>
            <a:br>
              <a:rPr lang="en-GB" sz="6700" dirty="0"/>
            </a:br>
            <a:r>
              <a:rPr lang="en-GB" sz="6700" dirty="0"/>
              <a:t>Executive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Chair – Phil </a:t>
            </a:r>
            <a:r>
              <a:rPr lang="en-GB" sz="2400" dirty="0" err="1"/>
              <a:t>Tittensor</a:t>
            </a:r>
            <a:endParaRPr lang="en-GB" sz="2400" dirty="0"/>
          </a:p>
          <a:p>
            <a:r>
              <a:rPr lang="en-GB" sz="2400" dirty="0"/>
              <a:t>Vice Chair/ Website Co-ordinator– Caryn Jory</a:t>
            </a:r>
          </a:p>
          <a:p>
            <a:r>
              <a:rPr lang="en-GB" sz="2400" dirty="0"/>
              <a:t>Secretary – Debbie Coker</a:t>
            </a:r>
          </a:p>
          <a:p>
            <a:r>
              <a:rPr lang="en-GB" sz="2400" dirty="0"/>
              <a:t>Membership Secretary – Sarah Tittensor</a:t>
            </a:r>
          </a:p>
          <a:p>
            <a:r>
              <a:rPr lang="en-GB" sz="2400" dirty="0"/>
              <a:t>Treasurer and Conference Organiser – Carrie Burke</a:t>
            </a:r>
          </a:p>
          <a:p>
            <a:r>
              <a:rPr lang="en-GB" sz="2400" dirty="0"/>
              <a:t>Locality Co-Ordinator –Dmitrij </a:t>
            </a:r>
            <a:r>
              <a:rPr lang="en-GB" sz="2400" dirty="0" err="1"/>
              <a:t>Peretz</a:t>
            </a:r>
            <a:r>
              <a:rPr lang="en-GB" sz="2400" dirty="0"/>
              <a:t>, Fiona Short, Sally-Ann Remnant (International)</a:t>
            </a:r>
          </a:p>
          <a:p>
            <a:r>
              <a:rPr lang="en-GB" sz="2400" dirty="0"/>
              <a:t>Research and Development/Education – Nikki </a:t>
            </a:r>
            <a:r>
              <a:rPr lang="en-GB" sz="2400" dirty="0" err="1"/>
              <a:t>Heenan</a:t>
            </a:r>
            <a:r>
              <a:rPr lang="en-GB" sz="2400" dirty="0"/>
              <a:t>, Kathryn Colman, Sally-Ann Remnant.</a:t>
            </a:r>
          </a:p>
          <a:p>
            <a:r>
              <a:rPr lang="en-GB" sz="2400" dirty="0"/>
              <a:t>Charities and Alliance Link – Nikki </a:t>
            </a:r>
            <a:r>
              <a:rPr lang="en-GB" sz="2400" dirty="0" err="1"/>
              <a:t>Heenan</a:t>
            </a:r>
            <a:r>
              <a:rPr lang="en-GB" sz="2400" dirty="0"/>
              <a:t>/ Kathryn Colman</a:t>
            </a:r>
          </a:p>
          <a:p>
            <a:endParaRPr lang="en-GB" dirty="0"/>
          </a:p>
        </p:txBody>
      </p:sp>
      <p:pic>
        <p:nvPicPr>
          <p:cNvPr id="4" name="Picture 3" descr="epilepsy logo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7302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14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Message from the Chair</a:t>
            </a:r>
          </a:p>
          <a:p>
            <a:r>
              <a:rPr lang="en-GB" dirty="0"/>
              <a:t>Membership </a:t>
            </a:r>
          </a:p>
          <a:p>
            <a:r>
              <a:rPr lang="en-GB" dirty="0"/>
              <a:t>Website</a:t>
            </a:r>
          </a:p>
          <a:p>
            <a:r>
              <a:rPr lang="en-GB" dirty="0"/>
              <a:t>Locality Groups</a:t>
            </a:r>
          </a:p>
          <a:p>
            <a:r>
              <a:rPr lang="en-GB" dirty="0"/>
              <a:t>Treasurer</a:t>
            </a:r>
          </a:p>
          <a:p>
            <a:r>
              <a:rPr lang="en-GB" dirty="0"/>
              <a:t>Constitution    </a:t>
            </a:r>
          </a:p>
          <a:p>
            <a:r>
              <a:rPr lang="en-GB" dirty="0"/>
              <a:t>Competencies</a:t>
            </a:r>
          </a:p>
          <a:p>
            <a:r>
              <a:rPr lang="en-GB" dirty="0"/>
              <a:t>Midazolam Guidelines</a:t>
            </a:r>
          </a:p>
          <a:p>
            <a:r>
              <a:rPr lang="en-GB" dirty="0"/>
              <a:t>AOB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epilepsy logo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7302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from the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With thanks </a:t>
            </a:r>
          </a:p>
          <a:p>
            <a:pPr lvl="2"/>
            <a:r>
              <a:rPr lang="en-GB" dirty="0"/>
              <a:t>Catherine Doherty</a:t>
            </a:r>
          </a:p>
          <a:p>
            <a:r>
              <a:rPr lang="en-GB" dirty="0"/>
              <a:t>Welcome</a:t>
            </a:r>
          </a:p>
          <a:p>
            <a:pPr lvl="2"/>
            <a:r>
              <a:rPr lang="en-GB" dirty="0" err="1"/>
              <a:t>Dimitrij</a:t>
            </a:r>
            <a:r>
              <a:rPr lang="en-GB" dirty="0"/>
              <a:t> </a:t>
            </a:r>
            <a:r>
              <a:rPr lang="en-GB" dirty="0" err="1"/>
              <a:t>Peretz</a:t>
            </a:r>
            <a:endParaRPr lang="en-GB" dirty="0"/>
          </a:p>
          <a:p>
            <a:pPr lvl="2"/>
            <a:r>
              <a:rPr lang="en-GB" dirty="0"/>
              <a:t>Fiona Short</a:t>
            </a:r>
          </a:p>
          <a:p>
            <a:r>
              <a:rPr lang="en-GB" dirty="0"/>
              <a:t>2023 highlights </a:t>
            </a:r>
          </a:p>
          <a:p>
            <a:pPr lvl="2"/>
            <a:r>
              <a:rPr lang="en-GB" dirty="0"/>
              <a:t>ESN competencies (ratified at last!)</a:t>
            </a:r>
          </a:p>
          <a:p>
            <a:pPr lvl="2"/>
            <a:r>
              <a:rPr lang="en-GB" dirty="0"/>
              <a:t>Fast Facts – adult released 2022, paediatric release date Autumn 2023, ID, gender specific &amp; FND in discussion</a:t>
            </a:r>
          </a:p>
          <a:p>
            <a:pPr lvl="2"/>
            <a:r>
              <a:rPr lang="en-GB" dirty="0"/>
              <a:t>Interim midazolam guidelines </a:t>
            </a:r>
          </a:p>
          <a:p>
            <a:pPr lvl="2"/>
            <a:r>
              <a:rPr lang="en-GB" dirty="0"/>
              <a:t>International developments (ILAE, European Roadmap etc)</a:t>
            </a:r>
          </a:p>
          <a:p>
            <a:pPr lvl="2"/>
            <a:r>
              <a:rPr lang="en-GB" dirty="0"/>
              <a:t>Valproate situation</a:t>
            </a:r>
          </a:p>
          <a:p>
            <a:pPr lvl="2"/>
            <a:r>
              <a:rPr lang="en-GB"/>
              <a:t>Edinburgh </a:t>
            </a:r>
            <a:r>
              <a:rPr lang="en-GB" dirty="0"/>
              <a:t>N</a:t>
            </a:r>
            <a:r>
              <a:rPr lang="en-GB"/>
              <a:t>apier </a:t>
            </a:r>
            <a:r>
              <a:rPr lang="en-GB" dirty="0"/>
              <a:t>PG Cert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epilepsy logo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14754"/>
            <a:ext cx="54768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90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Membership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We now have  418 members of ESNA (including 2 international members). We are looking at helping our German colleagues to set up an ‘ESNA type’ in Germany as they have nothing similar.</a:t>
            </a:r>
          </a:p>
          <a:p>
            <a:r>
              <a:rPr lang="en-GB" dirty="0"/>
              <a:t>We are ‘live’ on Facebook and twitter (we have 760 followers on twitter, including the ILAE and CQC). We are using this multi-media approach to boost membership but also put out current research and information such as job opportunities.</a:t>
            </a:r>
          </a:p>
          <a:p>
            <a:r>
              <a:rPr lang="en-GB" dirty="0"/>
              <a:t>Contact email address-sarah.tittensor@outlook.com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444199" cy="1196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66" y="4204700"/>
            <a:ext cx="439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8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Website 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www.esna-online.org</a:t>
            </a:r>
          </a:p>
        </p:txBody>
      </p:sp>
      <p:pic>
        <p:nvPicPr>
          <p:cNvPr id="6" name="Picture 5" descr="epilepsy logo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88640"/>
            <a:ext cx="44221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45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2222-7CB8-5DC9-058A-739156F9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Locality 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2A93-517F-3443-84DD-3508FE31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North West – North West of England, including, Merseyside, Greater Manchester, Cumbria, Cheshire, Lancashire and some members from  Staffordshire  - 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North East – 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Epilepsy Awareness Eastern Group (EAGER)  - East Anglia and surrounding area - 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London (LENS)-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Kings, Kent and Sussex  (KKS) - 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Wessex – Hampshire, Isle of Wight, Wiltshire, Berkshire –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South West (SWENG) – Cornwall, Devon, Somerset, Dorset and Jersey </a:t>
            </a:r>
            <a:r>
              <a:rPr lang="en-GB" altLang="en-US" sz="2400" dirty="0">
                <a:solidFill>
                  <a:srgbClr val="FF0000"/>
                </a:solidFill>
              </a:rPr>
              <a:t>-Active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endParaRPr lang="en-GB" altLang="en-US" sz="2400" dirty="0">
              <a:solidFill>
                <a:srgbClr val="FF0000"/>
              </a:solidFill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260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FFCB4F-02A8-982B-2B7C-6B763E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Locality Groups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59F84A-E970-65B4-3ECE-EC480BA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Midlands – Milton Keynes, Oxford, Birmingham, Coventry, Northampton currently not meeting ?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Scotland – 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Welsh Epilepsy Nurses (WEN) – 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Northern Ireland ?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Republic of Ireland-</a:t>
            </a:r>
            <a:r>
              <a:rPr lang="en-GB" altLang="en-US" sz="2400" dirty="0">
                <a:solidFill>
                  <a:srgbClr val="FF0000"/>
                </a:solidFill>
              </a:rPr>
              <a:t>Active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Contact: </a:t>
            </a:r>
            <a:r>
              <a:rPr lang="en-GB" altLang="en-US" sz="2400" dirty="0">
                <a:solidFill>
                  <a:srgbClr val="00B0F0"/>
                </a:solidFill>
                <a:hlinkClick r:id="rId2"/>
              </a:rPr>
              <a:t>ESNAepilepsynursesassociation@outlook.com</a:t>
            </a:r>
            <a:r>
              <a:rPr lang="en-GB" altLang="en-US" sz="2400" dirty="0">
                <a:solidFill>
                  <a:srgbClr val="00B0F0"/>
                </a:solidFill>
              </a:rPr>
              <a:t>;              </a:t>
            </a:r>
            <a:r>
              <a:rPr lang="en-GB" altLang="en-US" sz="2400" dirty="0">
                <a:solidFill>
                  <a:srgbClr val="00B0F0"/>
                </a:solidFill>
                <a:hlinkClick r:id="rId3"/>
              </a:rPr>
              <a:t>dmitrij.peretz@nhs.net</a:t>
            </a:r>
            <a:endParaRPr lang="en-GB" altLang="en-US" sz="2400" dirty="0">
              <a:solidFill>
                <a:srgbClr val="00B0F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53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56198-19CB-797B-DA3A-FBE61FB0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Locality Groups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2B7EC-CF48-2BBB-E385-05E02A1E7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3200" dirty="0">
                <a:solidFill>
                  <a:srgbClr val="00B0F0"/>
                </a:solidFill>
              </a:rPr>
              <a:t>Plan:  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3200" dirty="0">
                <a:solidFill>
                  <a:srgbClr val="00B0F0"/>
                </a:solidFill>
              </a:rPr>
              <a:t>to invite locality groups leaders once a year to ESNA Exec committee meeting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3200" dirty="0">
                <a:solidFill>
                  <a:srgbClr val="00B0F0"/>
                </a:solidFill>
              </a:rPr>
              <a:t>locality groups to have  more involvement in various ESNA projects – we need to hear from you,  </a:t>
            </a:r>
          </a:p>
          <a:p>
            <a:pPr algn="just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>
                <a:solidFill>
                  <a:srgbClr val="00B0F0"/>
                </a:solidFill>
              </a:rPr>
              <a:t>Look out on Weekly </a:t>
            </a:r>
            <a:r>
              <a:rPr lang="en-GB" altLang="en-US">
                <a:solidFill>
                  <a:srgbClr val="00B0F0"/>
                </a:solidFill>
              </a:rPr>
              <a:t>Round-up from ESNA. </a:t>
            </a:r>
            <a:endParaRPr lang="en-GB" alt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2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780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3_Office Theme</vt:lpstr>
      <vt:lpstr>  ESNA AGM 2023</vt:lpstr>
      <vt:lpstr> Executive </vt:lpstr>
      <vt:lpstr>Agenda </vt:lpstr>
      <vt:lpstr>Update from the Chair</vt:lpstr>
      <vt:lpstr>Membership update</vt:lpstr>
      <vt:lpstr> Website  </vt:lpstr>
      <vt:lpstr>Locality Groups </vt:lpstr>
      <vt:lpstr>Locality Groups </vt:lpstr>
      <vt:lpstr>Locality Groups</vt:lpstr>
      <vt:lpstr>International ESNA</vt:lpstr>
      <vt:lpstr> Future Conferences </vt:lpstr>
      <vt:lpstr>ESNA Finances 2022-2023 Carrie Burke – ESNA Treasurer  Business current account/Business Savings account/PayPal account</vt:lpstr>
      <vt:lpstr>Constitution </vt:lpstr>
      <vt:lpstr>  Competencies </vt:lpstr>
      <vt:lpstr>Midazolam Guidelines </vt:lpstr>
      <vt:lpstr>AOB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review  Project lead – Christine Bennett, Paediatric Epilepsy Specialist Nurse, Hull  Project team – Paediatric Epilepsy Nurses from across the UK  1st meeting 12th July 2018</dc:title>
  <dc:creator>Hirst Amanda</dc:creator>
  <cp:lastModifiedBy>Carrie Burke</cp:lastModifiedBy>
  <cp:revision>26</cp:revision>
  <dcterms:created xsi:type="dcterms:W3CDTF">2018-06-28T07:34:25Z</dcterms:created>
  <dcterms:modified xsi:type="dcterms:W3CDTF">2023-07-10T19:49:38Z</dcterms:modified>
</cp:coreProperties>
</file>