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0.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12.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3.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omments/modernComment_138_61F07BF4.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83" r:id="rId2"/>
  </p:sldMasterIdLst>
  <p:notesMasterIdLst>
    <p:notesMasterId r:id="rId57"/>
  </p:notesMasterIdLst>
  <p:handoutMasterIdLst>
    <p:handoutMasterId r:id="rId58"/>
  </p:handoutMasterIdLst>
  <p:sldIdLst>
    <p:sldId id="256" r:id="rId3"/>
    <p:sldId id="291" r:id="rId4"/>
    <p:sldId id="285" r:id="rId5"/>
    <p:sldId id="352" r:id="rId6"/>
    <p:sldId id="267" r:id="rId7"/>
    <p:sldId id="366" r:id="rId8"/>
    <p:sldId id="367" r:id="rId9"/>
    <p:sldId id="369" r:id="rId10"/>
    <p:sldId id="379" r:id="rId11"/>
    <p:sldId id="370" r:id="rId12"/>
    <p:sldId id="371" r:id="rId13"/>
    <p:sldId id="372" r:id="rId14"/>
    <p:sldId id="373" r:id="rId15"/>
    <p:sldId id="380" r:id="rId16"/>
    <p:sldId id="264" r:id="rId17"/>
    <p:sldId id="345" r:id="rId18"/>
    <p:sldId id="347" r:id="rId19"/>
    <p:sldId id="346" r:id="rId20"/>
    <p:sldId id="311" r:id="rId21"/>
    <p:sldId id="348" r:id="rId22"/>
    <p:sldId id="349" r:id="rId23"/>
    <p:sldId id="301" r:id="rId24"/>
    <p:sldId id="284" r:id="rId25"/>
    <p:sldId id="293" r:id="rId26"/>
    <p:sldId id="316" r:id="rId27"/>
    <p:sldId id="323" r:id="rId28"/>
    <p:sldId id="356" r:id="rId29"/>
    <p:sldId id="357" r:id="rId30"/>
    <p:sldId id="358" r:id="rId31"/>
    <p:sldId id="334" r:id="rId32"/>
    <p:sldId id="339" r:id="rId33"/>
    <p:sldId id="330" r:id="rId34"/>
    <p:sldId id="340" r:id="rId35"/>
    <p:sldId id="337" r:id="rId36"/>
    <p:sldId id="343" r:id="rId37"/>
    <p:sldId id="333" r:id="rId38"/>
    <p:sldId id="294" r:id="rId39"/>
    <p:sldId id="360" r:id="rId40"/>
    <p:sldId id="278" r:id="rId41"/>
    <p:sldId id="374" r:id="rId42"/>
    <p:sldId id="375" r:id="rId43"/>
    <p:sldId id="376" r:id="rId44"/>
    <p:sldId id="377" r:id="rId45"/>
    <p:sldId id="281" r:id="rId46"/>
    <p:sldId id="286" r:id="rId47"/>
    <p:sldId id="302" r:id="rId48"/>
    <p:sldId id="361" r:id="rId49"/>
    <p:sldId id="363" r:id="rId50"/>
    <p:sldId id="319" r:id="rId51"/>
    <p:sldId id="378" r:id="rId52"/>
    <p:sldId id="320" r:id="rId53"/>
    <p:sldId id="362" r:id="rId54"/>
    <p:sldId id="359" r:id="rId55"/>
    <p:sldId id="312" r:id="rId56"/>
  </p:sldIdLst>
  <p:sldSz cx="9144000" cy="5143500" type="screen16x9"/>
  <p:notesSz cx="6858000" cy="9144000"/>
  <p:custDataLst>
    <p:tags r:id="rId59"/>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64" userDrawn="1">
          <p15:clr>
            <a:srgbClr val="A4A3A4"/>
          </p15:clr>
        </p15:guide>
        <p15:guide id="2" pos="2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72F49D-5432-3AFA-5DDE-1CFE3B9DB1E3}" name="Mitchell, James [jxm983]" initials="MJ[" userId="S::jxm983@liverpool.ac.uk::d78b5fbd-d960-41a7-b964-2d0c3b7ba4a7"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7300"/>
    <a:srgbClr val="F4CCCE"/>
    <a:srgbClr val="FDE6CE"/>
    <a:srgbClr val="D8D2E8"/>
    <a:srgbClr val="FF8AD8"/>
    <a:srgbClr val="208A34"/>
    <a:srgbClr val="FF7E79"/>
    <a:srgbClr val="C8E089"/>
    <a:srgbClr val="FFFD78"/>
    <a:srgbClr val="D5FC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7937" autoAdjust="0"/>
    <p:restoredTop sz="76131" autoAdjust="0"/>
  </p:normalViewPr>
  <p:slideViewPr>
    <p:cSldViewPr snapToGrid="0" showGuides="1">
      <p:cViewPr varScale="1">
        <p:scale>
          <a:sx n="67" d="100"/>
          <a:sy n="67" d="100"/>
        </p:scale>
        <p:origin x="556" y="32"/>
      </p:cViewPr>
      <p:guideLst>
        <p:guide orient="horz" pos="2964"/>
        <p:guide pos="216"/>
      </p:guideLst>
    </p:cSldViewPr>
  </p:slideViewPr>
  <p:notesTextViewPr>
    <p:cViewPr>
      <p:scale>
        <a:sx n="3" d="2"/>
        <a:sy n="3" d="2"/>
      </p:scale>
      <p:origin x="0" y="0"/>
    </p:cViewPr>
  </p:notesTextViewPr>
  <p:sorterViewPr>
    <p:cViewPr>
      <p:scale>
        <a:sx n="132" d="100"/>
        <a:sy n="132" d="100"/>
      </p:scale>
      <p:origin x="0" y="5146"/>
    </p:cViewPr>
  </p:sorterViewPr>
  <p:notesViewPr>
    <p:cSldViewPr snapToGrid="0">
      <p:cViewPr varScale="1">
        <p:scale>
          <a:sx n="117" d="100"/>
          <a:sy n="117" d="100"/>
        </p:scale>
        <p:origin x="464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microsoft.com/office/2018/10/relationships/authors" Targe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gs" Target="tags/tag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comments/modernComment_138_61F07BF4.xml><?xml version="1.0" encoding="utf-8"?>
<p188:cmLst xmlns:a="http://schemas.openxmlformats.org/drawingml/2006/main" xmlns:r="http://schemas.openxmlformats.org/officeDocument/2006/relationships" xmlns:p188="http://schemas.microsoft.com/office/powerpoint/2018/8/main">
  <p188:cm id="{3F23A9D2-6375-724A-9174-E9664D2B97EE}" authorId="{B072F49D-5432-3AFA-5DDE-1CFE3B9DB1E3}" created="2023-08-27T21:38:31.988">
    <pc:sldMkLst xmlns:pc="http://schemas.microsoft.com/office/powerpoint/2013/main/command">
      <pc:docMk/>
      <pc:sldMk cId="1643150324" sldId="312"/>
    </pc:sldMkLst>
    <p188:txBody>
      <a:bodyPr/>
      <a:lstStyle/>
      <a:p>
        <a:r>
          <a:rPr lang="en-US"/>
          <a:t>To update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Verdana" panose="020B0604030504040204"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689E0E8-7078-484F-B952-24E19316F184}" type="datetimeFigureOut">
              <a:rPr lang="en-US" smtClean="0">
                <a:latin typeface="Verdana" panose="020B0604030504040204" pitchFamily="34" charset="0"/>
              </a:rPr>
              <a:t>7/26/2024</a:t>
            </a:fld>
            <a:endParaRPr lang="en-US" dirty="0">
              <a:latin typeface="Verdana" panose="020B0604030504040204"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Verdana" panose="020B0604030504040204"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A167384-6885-7A47-BDC5-58C7CFF4F056}" type="slidenum">
              <a:rPr lang="en-US" smtClean="0">
                <a:latin typeface="Verdana" panose="020B0604030504040204" pitchFamily="34" charset="0"/>
              </a:rPr>
              <a:t>‹#›</a:t>
            </a:fld>
            <a:endParaRPr lang="en-US" dirty="0">
              <a:latin typeface="Verdana" panose="020B0604030504040204" pitchFamily="34" charset="0"/>
            </a:endParaRPr>
          </a:p>
        </p:txBody>
      </p:sp>
    </p:spTree>
    <p:extLst>
      <p:ext uri="{BB962C8B-B14F-4D97-AF65-F5344CB8AC3E}">
        <p14:creationId xmlns:p14="http://schemas.microsoft.com/office/powerpoint/2010/main" val="1157281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Verdana" panose="020B0604030504040204"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Verdana" panose="020B0604030504040204" pitchFamily="34" charset="0"/>
              </a:defRPr>
            </a:lvl1pPr>
          </a:lstStyle>
          <a:p>
            <a:fld id="{BBEB936B-FE89-4344-982F-3EA728D5E6E3}" type="datetimeFigureOut">
              <a:rPr lang="en-GB" smtClean="0"/>
              <a:pPr/>
              <a:t>26/07/2024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Verdana" panose="020B060403050404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Verdana" panose="020B0604030504040204" pitchFamily="34" charset="0"/>
              </a:defRPr>
            </a:lvl1pPr>
          </a:lstStyle>
          <a:p>
            <a:fld id="{43007C13-8B10-4110-B449-2E65250C9065}" type="slidenum">
              <a:rPr lang="en-GB" smtClean="0"/>
              <a:pPr/>
              <a:t>‹#›</a:t>
            </a:fld>
            <a:endParaRPr lang="en-GB" dirty="0"/>
          </a:p>
        </p:txBody>
      </p:sp>
    </p:spTree>
    <p:extLst>
      <p:ext uri="{BB962C8B-B14F-4D97-AF65-F5344CB8AC3E}">
        <p14:creationId xmlns:p14="http://schemas.microsoft.com/office/powerpoint/2010/main" val="338586903"/>
      </p:ext>
    </p:extLst>
  </p:cSld>
  <p:clrMap bg1="lt1" tx1="dk1" bg2="lt2" tx2="dk2" accent1="accent1" accent2="accent2" accent3="accent3" accent4="accent4" accent5="accent5" accent6="accent6" hlink="hlink" folHlink="folHlink"/>
  <p:notesStyle>
    <a:lvl1pPr marL="0" algn="l" defTabSz="685800" rtl="0" eaLnBrk="1" latinLnBrk="0" hangingPunct="1">
      <a:defRPr sz="900" b="0" i="0" kern="1200">
        <a:solidFill>
          <a:schemeClr val="tx1"/>
        </a:solidFill>
        <a:latin typeface="Verdana" panose="020B0604030504040204" pitchFamily="34" charset="0"/>
        <a:ea typeface="+mn-ea"/>
        <a:cs typeface="+mn-cs"/>
      </a:defRPr>
    </a:lvl1pPr>
    <a:lvl2pPr marL="342900" algn="l" defTabSz="685800" rtl="0" eaLnBrk="1" latinLnBrk="0" hangingPunct="1">
      <a:defRPr sz="900" b="0" i="0" kern="1200">
        <a:solidFill>
          <a:schemeClr val="tx1"/>
        </a:solidFill>
        <a:latin typeface="Verdana" panose="020B0604030504040204" pitchFamily="34" charset="0"/>
        <a:ea typeface="+mn-ea"/>
        <a:cs typeface="+mn-cs"/>
      </a:defRPr>
    </a:lvl2pPr>
    <a:lvl3pPr marL="685800" algn="l" defTabSz="685800" rtl="0" eaLnBrk="1" latinLnBrk="0" hangingPunct="1">
      <a:defRPr sz="900" b="0" i="0" kern="1200">
        <a:solidFill>
          <a:schemeClr val="tx1"/>
        </a:solidFill>
        <a:latin typeface="Verdana" panose="020B0604030504040204" pitchFamily="34" charset="0"/>
        <a:ea typeface="+mn-ea"/>
        <a:cs typeface="+mn-cs"/>
      </a:defRPr>
    </a:lvl3pPr>
    <a:lvl4pPr marL="1028700" algn="l" defTabSz="685800" rtl="0" eaLnBrk="1" latinLnBrk="0" hangingPunct="1">
      <a:defRPr sz="900" b="0" i="0" kern="1200">
        <a:solidFill>
          <a:schemeClr val="tx1"/>
        </a:solidFill>
        <a:latin typeface="Verdana" panose="020B0604030504040204" pitchFamily="34" charset="0"/>
        <a:ea typeface="+mn-ea"/>
        <a:cs typeface="+mn-cs"/>
      </a:defRPr>
    </a:lvl4pPr>
    <a:lvl5pPr marL="1371600" algn="l" defTabSz="685800" rtl="0" eaLnBrk="1" latinLnBrk="0" hangingPunct="1">
      <a:defRPr sz="900" b="0" i="0" kern="1200">
        <a:solidFill>
          <a:schemeClr val="tx1"/>
        </a:solidFill>
        <a:latin typeface="Verdana" panose="020B0604030504040204" pitchFamily="34"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Many thanks for that introduction, and opportunity to speak today at this meeting about meaningful outcomes for people with epilepsy.</a:t>
            </a:r>
          </a:p>
        </p:txBody>
      </p:sp>
      <p:sp>
        <p:nvSpPr>
          <p:cNvPr id="4" name="Slide Number Placeholder 3"/>
          <p:cNvSpPr>
            <a:spLocks noGrp="1"/>
          </p:cNvSpPr>
          <p:nvPr>
            <p:ph type="sldNum" sz="quarter" idx="5"/>
          </p:nvPr>
        </p:nvSpPr>
        <p:spPr/>
        <p:txBody>
          <a:bodyPr/>
          <a:lstStyle/>
          <a:p>
            <a:fld id="{43007C13-8B10-4110-B449-2E65250C9065}" type="slidenum">
              <a:rPr lang="en-GB" smtClean="0"/>
              <a:pPr/>
              <a:t>1</a:t>
            </a:fld>
            <a:endParaRPr lang="en-GB" dirty="0"/>
          </a:p>
        </p:txBody>
      </p:sp>
    </p:spTree>
    <p:extLst>
      <p:ext uri="{BB962C8B-B14F-4D97-AF65-F5344CB8AC3E}">
        <p14:creationId xmlns:p14="http://schemas.microsoft.com/office/powerpoint/2010/main" val="3665843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07C13-8B10-4110-B449-2E65250C9065}" type="slidenum">
              <a:rPr lang="en-GB" smtClean="0"/>
              <a:pPr/>
              <a:t>10</a:t>
            </a:fld>
            <a:endParaRPr lang="en-GB" dirty="0"/>
          </a:p>
        </p:txBody>
      </p:sp>
    </p:spTree>
    <p:extLst>
      <p:ext uri="{BB962C8B-B14F-4D97-AF65-F5344CB8AC3E}">
        <p14:creationId xmlns:p14="http://schemas.microsoft.com/office/powerpoint/2010/main" val="4130399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07C13-8B10-4110-B449-2E65250C9065}" type="slidenum">
              <a:rPr lang="en-GB" smtClean="0"/>
              <a:pPr/>
              <a:t>11</a:t>
            </a:fld>
            <a:endParaRPr lang="en-GB" dirty="0"/>
          </a:p>
        </p:txBody>
      </p:sp>
    </p:spTree>
    <p:extLst>
      <p:ext uri="{BB962C8B-B14F-4D97-AF65-F5344CB8AC3E}">
        <p14:creationId xmlns:p14="http://schemas.microsoft.com/office/powerpoint/2010/main" val="524423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07C13-8B10-4110-B449-2E65250C9065}" type="slidenum">
              <a:rPr lang="en-GB" smtClean="0"/>
              <a:pPr/>
              <a:t>12</a:t>
            </a:fld>
            <a:endParaRPr lang="en-GB" dirty="0"/>
          </a:p>
        </p:txBody>
      </p:sp>
    </p:spTree>
    <p:extLst>
      <p:ext uri="{BB962C8B-B14F-4D97-AF65-F5344CB8AC3E}">
        <p14:creationId xmlns:p14="http://schemas.microsoft.com/office/powerpoint/2010/main" val="3352732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07C13-8B10-4110-B449-2E65250C9065}" type="slidenum">
              <a:rPr lang="en-GB" smtClean="0"/>
              <a:pPr/>
              <a:t>13</a:t>
            </a:fld>
            <a:endParaRPr lang="en-GB" dirty="0"/>
          </a:p>
        </p:txBody>
      </p:sp>
    </p:spTree>
    <p:extLst>
      <p:ext uri="{BB962C8B-B14F-4D97-AF65-F5344CB8AC3E}">
        <p14:creationId xmlns:p14="http://schemas.microsoft.com/office/powerpoint/2010/main" val="843868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07C13-8B10-4110-B449-2E65250C9065}" type="slidenum">
              <a:rPr lang="en-GB" smtClean="0"/>
              <a:pPr/>
              <a:t>14</a:t>
            </a:fld>
            <a:endParaRPr lang="en-GB" dirty="0"/>
          </a:p>
        </p:txBody>
      </p:sp>
    </p:spTree>
    <p:extLst>
      <p:ext uri="{BB962C8B-B14F-4D97-AF65-F5344CB8AC3E}">
        <p14:creationId xmlns:p14="http://schemas.microsoft.com/office/powerpoint/2010/main" val="861393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is a randomly selected example of a recently reported phase </a:t>
            </a:r>
            <a:r>
              <a:rPr lang="en-US" dirty="0" err="1"/>
              <a:t>IIIb</a:t>
            </a:r>
            <a:r>
              <a:rPr lang="en-US" dirty="0"/>
              <a:t> study, with the list of outcome measures.  And you can see that in addition to seizure frequency outcomes, side effects and toxicity, 10s of outcomes and measurement instruments are used in our current trials.   </a:t>
            </a:r>
          </a:p>
          <a:p>
            <a:r>
              <a:rPr lang="en-US" dirty="0"/>
              <a:t>We now have more objective assessments of seizure frequency, stratified by seizure type. HRQOL assessment tools, assessing the impact of epilepsy, psychological and social wellbeing, impact on schooling and work, adverse events, cognitive function, and monitoring of physiological parameters.</a:t>
            </a:r>
          </a:p>
          <a:p>
            <a:r>
              <a:rPr lang="en-US" dirty="0"/>
              <a:t>So we are certainly measuring a lot of data to track the effectiveness of our treatments at the moment.</a:t>
            </a:r>
          </a:p>
        </p:txBody>
      </p:sp>
      <p:sp>
        <p:nvSpPr>
          <p:cNvPr id="4" name="Slide Number Placeholder 3"/>
          <p:cNvSpPr>
            <a:spLocks noGrp="1"/>
          </p:cNvSpPr>
          <p:nvPr>
            <p:ph type="sldNum" sz="quarter" idx="5"/>
          </p:nvPr>
        </p:nvSpPr>
        <p:spPr/>
        <p:txBody>
          <a:bodyPr/>
          <a:lstStyle/>
          <a:p>
            <a:fld id="{D35AE8D7-199B-424A-870D-8FD61C1F3F10}" type="slidenum">
              <a:rPr lang="en-US" smtClean="0"/>
              <a:t>15</a:t>
            </a:fld>
            <a:endParaRPr lang="en-US"/>
          </a:p>
        </p:txBody>
      </p:sp>
    </p:spTree>
    <p:extLst>
      <p:ext uri="{BB962C8B-B14F-4D97-AF65-F5344CB8AC3E}">
        <p14:creationId xmlns:p14="http://schemas.microsoft.com/office/powerpoint/2010/main" val="2419510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were are in an era of </a:t>
            </a:r>
            <a:r>
              <a:rPr lang="en-US" dirty="0" err="1"/>
              <a:t>measureing</a:t>
            </a:r>
            <a:r>
              <a:rPr lang="en-US" dirty="0"/>
              <a:t> so many outcomes, it leads us to ask the question – what really matters to people living with epilepsy.</a:t>
            </a:r>
          </a:p>
          <a:p>
            <a:endParaRPr lang="en-US" dirty="0"/>
          </a:p>
          <a:p>
            <a:r>
              <a:rPr lang="en-US" dirty="0"/>
              <a:t>So I think at this stage its worth looking at one of the most frequently measured composite outcomes in current clinical trials – health related quality of life – as this is </a:t>
            </a:r>
            <a:r>
              <a:rPr lang="en-US" dirty="0" err="1"/>
              <a:t>ultilmately</a:t>
            </a:r>
            <a:r>
              <a:rPr lang="en-US" dirty="0"/>
              <a:t> what we are trying to improve for all of our patients.</a:t>
            </a:r>
          </a:p>
        </p:txBody>
      </p:sp>
      <p:sp>
        <p:nvSpPr>
          <p:cNvPr id="4" name="Slide Number Placeholder 3"/>
          <p:cNvSpPr>
            <a:spLocks noGrp="1"/>
          </p:cNvSpPr>
          <p:nvPr>
            <p:ph type="sldNum" sz="quarter" idx="5"/>
          </p:nvPr>
        </p:nvSpPr>
        <p:spPr/>
        <p:txBody>
          <a:bodyPr/>
          <a:lstStyle/>
          <a:p>
            <a:fld id="{43007C13-8B10-4110-B449-2E65250C9065}" type="slidenum">
              <a:rPr lang="en-GB" smtClean="0"/>
              <a:pPr/>
              <a:t>16</a:t>
            </a:fld>
            <a:endParaRPr lang="en-GB" dirty="0"/>
          </a:p>
        </p:txBody>
      </p:sp>
    </p:spTree>
    <p:extLst>
      <p:ext uri="{BB962C8B-B14F-4D97-AF65-F5344CB8AC3E}">
        <p14:creationId xmlns:p14="http://schemas.microsoft.com/office/powerpoint/2010/main" val="2204432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whilst there are many conceptual models for health-related quality of life, by far the most widely cited models is the Wilson and Cleary model for health related quality of life, from the 90s.</a:t>
            </a:r>
          </a:p>
          <a:p>
            <a:endParaRPr lang="en-US" dirty="0"/>
          </a:p>
          <a:p>
            <a:r>
              <a:rPr lang="en-US" dirty="0"/>
              <a:t>And studying this model in detail can help us understand the levels of clinical and health measurements that can be made, and conceptualized as outcomes for people with epilepsy.  </a:t>
            </a:r>
          </a:p>
          <a:p>
            <a:r>
              <a:rPr lang="en-US" dirty="0"/>
              <a:t>The levels range from the biological and physiological variables, in the case of epilepsy may represent EEG parameters.</a:t>
            </a:r>
          </a:p>
          <a:p>
            <a:r>
              <a:rPr lang="en-US" dirty="0"/>
              <a:t>Symptom status which includes a number of outcomes relevant to PWE including mood and anxiety, sleep quality and duration, seizure </a:t>
            </a:r>
            <a:r>
              <a:rPr lang="en-US" dirty="0" err="1"/>
              <a:t>occurences</a:t>
            </a:r>
            <a:r>
              <a:rPr lang="en-US" dirty="0"/>
              <a:t> and their severity, and the consequences of seizures including seizure related injury.  </a:t>
            </a:r>
          </a:p>
          <a:p>
            <a:r>
              <a:rPr lang="en-US" dirty="0"/>
              <a:t>Of course the impact of these symptoms on functional status, and relevant outcomes here include </a:t>
            </a:r>
            <a:r>
              <a:rPr lang="en-US" dirty="0" err="1"/>
              <a:t>independce</a:t>
            </a:r>
            <a:r>
              <a:rPr lang="en-US" dirty="0"/>
              <a:t>, for example driving status, the ability to engage with schooling and employment.   </a:t>
            </a:r>
          </a:p>
          <a:p>
            <a:r>
              <a:rPr lang="en-US" dirty="0"/>
              <a:t>And all of these combined with psychological concepts such as felt stigma, and ep </a:t>
            </a:r>
            <a:r>
              <a:rPr lang="en-US" dirty="0" err="1"/>
              <a:t>ilepty</a:t>
            </a:r>
            <a:r>
              <a:rPr lang="en-US" dirty="0"/>
              <a:t> related self efficacy contribute to </a:t>
            </a:r>
            <a:r>
              <a:rPr lang="en-US" dirty="0" err="1"/>
              <a:t>someones</a:t>
            </a:r>
            <a:r>
              <a:rPr lang="en-US" dirty="0"/>
              <a:t> overall health-related quality of life.    </a:t>
            </a:r>
          </a:p>
          <a:p>
            <a:r>
              <a:rPr lang="en-US" dirty="0"/>
              <a:t>Of course, the severity of symptom status, and functional status in important in determining health related quality of life, but of course there are a number of other factors at play here, including people coping mechanisms, extrinsic factors such as how demanding or stressful someone's job is, whether the work setting can support someone with epilepsy, and the psychological, social and economic support available to individuals.</a:t>
            </a:r>
          </a:p>
        </p:txBody>
      </p:sp>
      <p:sp>
        <p:nvSpPr>
          <p:cNvPr id="4" name="Slide Number Placeholder 3"/>
          <p:cNvSpPr>
            <a:spLocks noGrp="1"/>
          </p:cNvSpPr>
          <p:nvPr>
            <p:ph type="sldNum" sz="quarter" idx="5"/>
          </p:nvPr>
        </p:nvSpPr>
        <p:spPr/>
        <p:txBody>
          <a:bodyPr/>
          <a:lstStyle/>
          <a:p>
            <a:fld id="{43007C13-8B10-4110-B449-2E65250C9065}" type="slidenum">
              <a:rPr lang="en-GB" smtClean="0"/>
              <a:pPr/>
              <a:t>17</a:t>
            </a:fld>
            <a:endParaRPr lang="en-GB" dirty="0"/>
          </a:p>
        </p:txBody>
      </p:sp>
    </p:spTree>
    <p:extLst>
      <p:ext uri="{BB962C8B-B14F-4D97-AF65-F5344CB8AC3E}">
        <p14:creationId xmlns:p14="http://schemas.microsoft.com/office/powerpoint/2010/main" val="3239835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we have a clearer idea of this conceptual model of HRQOL, we can look at a snapshot of the evidence demonstrating these associations in epilepsy.</a:t>
            </a:r>
          </a:p>
          <a:p>
            <a:endParaRPr lang="en-US" dirty="0"/>
          </a:p>
          <a:p>
            <a:endParaRPr lang="en-US" dirty="0"/>
          </a:p>
        </p:txBody>
      </p:sp>
      <p:sp>
        <p:nvSpPr>
          <p:cNvPr id="4" name="Slide Number Placeholder 3"/>
          <p:cNvSpPr>
            <a:spLocks noGrp="1"/>
          </p:cNvSpPr>
          <p:nvPr>
            <p:ph type="sldNum" sz="quarter" idx="5"/>
          </p:nvPr>
        </p:nvSpPr>
        <p:spPr/>
        <p:txBody>
          <a:bodyPr/>
          <a:lstStyle/>
          <a:p>
            <a:fld id="{43007C13-8B10-4110-B449-2E65250C9065}" type="slidenum">
              <a:rPr lang="en-GB" smtClean="0"/>
              <a:pPr/>
              <a:t>18</a:t>
            </a:fld>
            <a:endParaRPr lang="en-GB" dirty="0"/>
          </a:p>
        </p:txBody>
      </p:sp>
    </p:spTree>
    <p:extLst>
      <p:ext uri="{BB962C8B-B14F-4D97-AF65-F5344CB8AC3E}">
        <p14:creationId xmlns:p14="http://schemas.microsoft.com/office/powerpoint/2010/main" val="3547453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there is such a large body of work outlining the predictors of HRQOL for people with epilepsy, that its not possible to discuss this work in detail today.  </a:t>
            </a:r>
          </a:p>
          <a:p>
            <a:r>
              <a:rPr lang="en-US" dirty="0"/>
              <a:t>Recommend 2011 systematic review of 93, mainly cross-sectional, multivariate studies.   And pooled analyses from these studies demonstrate strong associations between:</a:t>
            </a:r>
          </a:p>
          <a:p>
            <a:r>
              <a:rPr lang="en-US" dirty="0"/>
              <a:t>- seizure frequency</a:t>
            </a:r>
          </a:p>
          <a:p>
            <a:r>
              <a:rPr lang="en-US" dirty="0"/>
              <a:t>- seizure severity</a:t>
            </a:r>
          </a:p>
          <a:p>
            <a:r>
              <a:rPr lang="en-US" dirty="0"/>
              <a:t>- level of depression </a:t>
            </a:r>
          </a:p>
          <a:p>
            <a:r>
              <a:rPr lang="en-US" dirty="0"/>
              <a:t>- anxiety</a:t>
            </a:r>
          </a:p>
          <a:p>
            <a:r>
              <a:rPr lang="en-US" dirty="0"/>
              <a:t>- presence of other co-morbidity  </a:t>
            </a:r>
            <a:r>
              <a:rPr lang="en-US" b="1" dirty="0"/>
              <a:t>and reduced health related quality of life.</a:t>
            </a:r>
          </a:p>
          <a:p>
            <a:endParaRPr lang="en-US" dirty="0"/>
          </a:p>
        </p:txBody>
      </p:sp>
      <p:sp>
        <p:nvSpPr>
          <p:cNvPr id="4" name="Slide Number Placeholder 3"/>
          <p:cNvSpPr>
            <a:spLocks noGrp="1"/>
          </p:cNvSpPr>
          <p:nvPr>
            <p:ph type="sldNum" sz="quarter" idx="5"/>
          </p:nvPr>
        </p:nvSpPr>
        <p:spPr/>
        <p:txBody>
          <a:bodyPr/>
          <a:lstStyle/>
          <a:p>
            <a:fld id="{43007C13-8B10-4110-B449-2E65250C9065}" type="slidenum">
              <a:rPr lang="en-GB" smtClean="0"/>
              <a:pPr/>
              <a:t>19</a:t>
            </a:fld>
            <a:endParaRPr lang="en-GB" dirty="0"/>
          </a:p>
        </p:txBody>
      </p:sp>
    </p:spTree>
    <p:extLst>
      <p:ext uri="{BB962C8B-B14F-4D97-AF65-F5344CB8AC3E}">
        <p14:creationId xmlns:p14="http://schemas.microsoft.com/office/powerpoint/2010/main" val="2316099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800" u="none" dirty="0">
                <a:effectLst/>
                <a:latin typeface="Calibri" panose="020F0502020204030204" pitchFamily="34" charset="0"/>
                <a:ea typeface="Calibri" panose="020F0502020204030204" pitchFamily="34" charset="0"/>
                <a:cs typeface="Times New Roman" panose="02020603050405020304" pitchFamily="18" charset="0"/>
              </a:rPr>
              <a:t>Here are my disclosures</a:t>
            </a:r>
          </a:p>
        </p:txBody>
      </p:sp>
      <p:sp>
        <p:nvSpPr>
          <p:cNvPr id="4" name="Slide Number Placeholder 3"/>
          <p:cNvSpPr>
            <a:spLocks noGrp="1"/>
          </p:cNvSpPr>
          <p:nvPr>
            <p:ph type="sldNum" sz="quarter" idx="5"/>
          </p:nvPr>
        </p:nvSpPr>
        <p:spPr/>
        <p:txBody>
          <a:bodyPr/>
          <a:lstStyle/>
          <a:p>
            <a:fld id="{43007C13-8B10-4110-B449-2E65250C9065}" type="slidenum">
              <a:rPr lang="en-GB" smtClean="0"/>
              <a:pPr/>
              <a:t>2</a:t>
            </a:fld>
            <a:endParaRPr lang="en-GB" dirty="0"/>
          </a:p>
        </p:txBody>
      </p:sp>
    </p:spTree>
    <p:extLst>
      <p:ext uri="{BB962C8B-B14F-4D97-AF65-F5344CB8AC3E}">
        <p14:creationId xmlns:p14="http://schemas.microsoft.com/office/powerpoint/2010/main" val="2653941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whilst this systematic review is over 10 years old, we see the same trends in more up-to-date studies in a variety of settings.   </a:t>
            </a:r>
          </a:p>
          <a:p>
            <a:r>
              <a:rPr lang="en-US" dirty="0"/>
              <a:t>Here you can results from a c</a:t>
            </a:r>
            <a:r>
              <a:rPr lang="en-GB" b="0" i="0" dirty="0">
                <a:solidFill>
                  <a:srgbClr val="333333"/>
                </a:solidFill>
                <a:effectLst/>
                <a:latin typeface="Georgia" panose="02040502050405020303" pitchFamily="18" charset="0"/>
              </a:rPr>
              <a:t>ross-sectional, </a:t>
            </a:r>
            <a:r>
              <a:rPr lang="en-GB" b="0" i="0" dirty="0" err="1">
                <a:solidFill>
                  <a:srgbClr val="333333"/>
                </a:solidFill>
                <a:effectLst/>
                <a:latin typeface="Georgia" panose="02040502050405020303" pitchFamily="18" charset="0"/>
              </a:rPr>
              <a:t>multicenter</a:t>
            </a:r>
            <a:r>
              <a:rPr lang="en-GB" b="0" i="0" dirty="0">
                <a:solidFill>
                  <a:srgbClr val="333333"/>
                </a:solidFill>
                <a:effectLst/>
                <a:latin typeface="Georgia" panose="02040502050405020303" pitchFamily="18" charset="0"/>
              </a:rPr>
              <a:t> study was conducted at four specialized epilepsy </a:t>
            </a:r>
            <a:r>
              <a:rPr lang="en-GB" b="0" i="0" dirty="0" err="1">
                <a:solidFill>
                  <a:srgbClr val="333333"/>
                </a:solidFill>
                <a:effectLst/>
                <a:latin typeface="Georgia" panose="02040502050405020303" pitchFamily="18" charset="0"/>
              </a:rPr>
              <a:t>centers</a:t>
            </a:r>
            <a:r>
              <a:rPr lang="en-GB" b="0" i="0" dirty="0">
                <a:solidFill>
                  <a:srgbClr val="333333"/>
                </a:solidFill>
                <a:effectLst/>
                <a:latin typeface="Georgia" panose="02040502050405020303" pitchFamily="18" charset="0"/>
              </a:rPr>
              <a:t> in Germany. Patients diagnosed with epilepsy completed a standardized questionnaire focusing on QoL and aspects of healthcare in epilepsy.</a:t>
            </a:r>
            <a:r>
              <a:rPr lang="en-US" dirty="0"/>
              <a:t>  </a:t>
            </a:r>
          </a:p>
          <a:p>
            <a:r>
              <a:rPr lang="en-US" dirty="0"/>
              <a:t>You can see the similar, strong associations between anxiety, depression using both generic and disease specific scales, and adverse events and health-related quality of life, here measured using the Quality of Life in Epilepsy Inventory. </a:t>
            </a:r>
          </a:p>
          <a:p>
            <a:endParaRPr lang="en-US" dirty="0"/>
          </a:p>
        </p:txBody>
      </p:sp>
      <p:sp>
        <p:nvSpPr>
          <p:cNvPr id="4" name="Slide Number Placeholder 3"/>
          <p:cNvSpPr>
            <a:spLocks noGrp="1"/>
          </p:cNvSpPr>
          <p:nvPr>
            <p:ph type="sldNum" sz="quarter" idx="5"/>
          </p:nvPr>
        </p:nvSpPr>
        <p:spPr/>
        <p:txBody>
          <a:bodyPr/>
          <a:lstStyle/>
          <a:p>
            <a:fld id="{43007C13-8B10-4110-B449-2E65250C9065}" type="slidenum">
              <a:rPr lang="en-GB" smtClean="0"/>
              <a:pPr/>
              <a:t>20</a:t>
            </a:fld>
            <a:endParaRPr lang="en-GB" dirty="0"/>
          </a:p>
        </p:txBody>
      </p:sp>
    </p:spTree>
    <p:extLst>
      <p:ext uri="{BB962C8B-B14F-4D97-AF65-F5344CB8AC3E}">
        <p14:creationId xmlns:p14="http://schemas.microsoft.com/office/powerpoint/2010/main" val="61802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33333"/>
                </a:solidFill>
                <a:effectLst/>
                <a:latin typeface="Georgia" panose="02040502050405020303" pitchFamily="18" charset="0"/>
              </a:rPr>
              <a:t>Multivariate regression analysis provides evidence of many of those components of the Wilson and Cleary model we covered earlier, demonstrating significant associations with QoL.</a:t>
            </a:r>
          </a:p>
          <a:p>
            <a:r>
              <a:rPr lang="en-GB" b="0" i="0" dirty="0">
                <a:solidFill>
                  <a:srgbClr val="333333"/>
                </a:solidFill>
                <a:effectLst/>
                <a:latin typeface="Georgia" panose="02040502050405020303" pitchFamily="18" charset="0"/>
              </a:rPr>
              <a:t>Significant associations included Liverpool Adverse Events Profile, the depression subscale of the Hospital Anxiety and Depression Scale, Neurological Disorders Depression Inventory in Epilepsy scores, which is a disease specific measure of mood, Epilepsy Stigma Scale and Seizure Worry Scale, and well as, unpredictably – changes in seizure frequency.</a:t>
            </a:r>
            <a:endParaRPr lang="en-US" dirty="0"/>
          </a:p>
        </p:txBody>
      </p:sp>
      <p:sp>
        <p:nvSpPr>
          <p:cNvPr id="4" name="Slide Number Placeholder 3"/>
          <p:cNvSpPr>
            <a:spLocks noGrp="1"/>
          </p:cNvSpPr>
          <p:nvPr>
            <p:ph type="sldNum" sz="quarter" idx="5"/>
          </p:nvPr>
        </p:nvSpPr>
        <p:spPr/>
        <p:txBody>
          <a:bodyPr/>
          <a:lstStyle/>
          <a:p>
            <a:fld id="{43007C13-8B10-4110-B449-2E65250C9065}" type="slidenum">
              <a:rPr lang="en-GB" smtClean="0"/>
              <a:pPr/>
              <a:t>21</a:t>
            </a:fld>
            <a:endParaRPr lang="en-GB" dirty="0"/>
          </a:p>
        </p:txBody>
      </p:sp>
    </p:spTree>
    <p:extLst>
      <p:ext uri="{BB962C8B-B14F-4D97-AF65-F5344CB8AC3E}">
        <p14:creationId xmlns:p14="http://schemas.microsoft.com/office/powerpoint/2010/main" val="786309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combining this foundation work, both the realization that researchers are measuring 100s of different outcomes across their studies, and that epilepsy-related quality of life represents a constellation of symptoms, and constructs beyond seizures, it makes us ask the our  third question:</a:t>
            </a:r>
          </a:p>
          <a:p>
            <a:r>
              <a:rPr lang="en-US" dirty="0"/>
              <a:t>- which outcomes should we be measuring for people with epilepsy ?</a:t>
            </a:r>
          </a:p>
          <a:p>
            <a:endParaRPr lang="en-US" dirty="0"/>
          </a:p>
        </p:txBody>
      </p:sp>
      <p:sp>
        <p:nvSpPr>
          <p:cNvPr id="4" name="Slide Number Placeholder 3"/>
          <p:cNvSpPr>
            <a:spLocks noGrp="1"/>
          </p:cNvSpPr>
          <p:nvPr>
            <p:ph type="sldNum" sz="quarter" idx="5"/>
          </p:nvPr>
        </p:nvSpPr>
        <p:spPr/>
        <p:txBody>
          <a:bodyPr/>
          <a:lstStyle/>
          <a:p>
            <a:fld id="{43007C13-8B10-4110-B449-2E65250C9065}" type="slidenum">
              <a:rPr lang="en-GB" smtClean="0"/>
              <a:pPr/>
              <a:t>22</a:t>
            </a:fld>
            <a:endParaRPr lang="en-GB" dirty="0"/>
          </a:p>
        </p:txBody>
      </p:sp>
    </p:spTree>
    <p:extLst>
      <p:ext uri="{BB962C8B-B14F-4D97-AF65-F5344CB8AC3E}">
        <p14:creationId xmlns:p14="http://schemas.microsoft.com/office/powerpoint/2010/main" val="1440367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one way we can decide which outcomes to measure is by developing patient centric- core outcome sets.</a:t>
            </a:r>
          </a:p>
          <a:p>
            <a:r>
              <a:rPr lang="en-US" dirty="0"/>
              <a:t>Core outcome sets represent an </a:t>
            </a:r>
            <a:r>
              <a:rPr lang="en-GB" altLang="en-US" sz="900" dirty="0">
                <a:latin typeface="+mn-lt"/>
              </a:rPr>
              <a:t>agreed standardised set of outcomes that should be measured and reported, as a </a:t>
            </a:r>
            <a:r>
              <a:rPr lang="en-GB" altLang="en-US" sz="900" i="1" dirty="0">
                <a:latin typeface="+mn-lt"/>
              </a:rPr>
              <a:t>minimum</a:t>
            </a:r>
            <a:r>
              <a:rPr lang="en-GB" altLang="en-US" sz="900" dirty="0">
                <a:latin typeface="+mn-lt"/>
              </a:rPr>
              <a:t>, in clinical trials / observational research / clinical encounters in specific areas of health or health care. </a:t>
            </a:r>
          </a:p>
          <a:p>
            <a:r>
              <a:rPr lang="en-GB" sz="900" dirty="0">
                <a:latin typeface="+mn-lt"/>
              </a:rPr>
              <a:t>They have been spearheaded by the </a:t>
            </a:r>
            <a:r>
              <a:rPr lang="en-GB" sz="900" dirty="0" err="1">
                <a:latin typeface="+mn-lt"/>
              </a:rPr>
              <a:t>Omeract</a:t>
            </a:r>
            <a:r>
              <a:rPr lang="en-GB" sz="900" dirty="0">
                <a:latin typeface="+mn-lt"/>
              </a:rPr>
              <a:t> collaboration in rheumatology since 1992, and more recently across all aspects of health by the COMET initiative for research, and the ICHOM initiative for routine </a:t>
            </a:r>
            <a:r>
              <a:rPr lang="en-GB" sz="900" dirty="0" err="1">
                <a:latin typeface="+mn-lt"/>
              </a:rPr>
              <a:t>cinical</a:t>
            </a:r>
            <a:r>
              <a:rPr lang="en-GB" sz="900" dirty="0">
                <a:latin typeface="+mn-lt"/>
              </a:rPr>
              <a:t> practice.</a:t>
            </a:r>
            <a:endParaRPr lang="en-US" dirty="0"/>
          </a:p>
          <a:p>
            <a:endParaRPr lang="en-US" dirty="0"/>
          </a:p>
        </p:txBody>
      </p:sp>
      <p:sp>
        <p:nvSpPr>
          <p:cNvPr id="4" name="Slide Number Placeholder 3"/>
          <p:cNvSpPr>
            <a:spLocks noGrp="1"/>
          </p:cNvSpPr>
          <p:nvPr>
            <p:ph type="sldNum" sz="quarter" idx="5"/>
          </p:nvPr>
        </p:nvSpPr>
        <p:spPr/>
        <p:txBody>
          <a:bodyPr/>
          <a:lstStyle/>
          <a:p>
            <a:fld id="{43007C13-8B10-4110-B449-2E65250C9065}" type="slidenum">
              <a:rPr lang="en-GB" smtClean="0"/>
              <a:pPr/>
              <a:t>23</a:t>
            </a:fld>
            <a:endParaRPr lang="en-GB" dirty="0"/>
          </a:p>
        </p:txBody>
      </p:sp>
    </p:spTree>
    <p:extLst>
      <p:ext uri="{BB962C8B-B14F-4D97-AF65-F5344CB8AC3E}">
        <p14:creationId xmlns:p14="http://schemas.microsoft.com/office/powerpoint/2010/main" val="21086152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Core outcome sets are advantages, because they:</a:t>
            </a:r>
          </a:p>
          <a:p>
            <a:r>
              <a:rPr lang="en-US" dirty="0"/>
              <a:t>- typically are developed by consensus methodology, representing the international perspective, and the views of patients as well as healthcare professionals and researchers.</a:t>
            </a:r>
          </a:p>
          <a:p>
            <a:r>
              <a:rPr lang="en-US" dirty="0"/>
              <a:t>– they facilitate standardization of data harmonization and acquisition, and therefore facilitate meta-analysis and the work underpinned by the Cochrane collaboration.</a:t>
            </a:r>
          </a:p>
          <a:p>
            <a:r>
              <a:rPr lang="en-US" dirty="0"/>
              <a:t>– and they are not limiting, instead representing a minimum set of outcomes, which researchers and clinicians can build on as appropriate for particular settings and research questions.</a:t>
            </a:r>
          </a:p>
          <a:p>
            <a:endParaRPr lang="en-US" dirty="0"/>
          </a:p>
        </p:txBody>
      </p:sp>
      <p:sp>
        <p:nvSpPr>
          <p:cNvPr id="4" name="Slide Number Placeholder 3"/>
          <p:cNvSpPr>
            <a:spLocks noGrp="1"/>
          </p:cNvSpPr>
          <p:nvPr>
            <p:ph type="sldNum" sz="quarter" idx="5"/>
          </p:nvPr>
        </p:nvSpPr>
        <p:spPr/>
        <p:txBody>
          <a:bodyPr/>
          <a:lstStyle/>
          <a:p>
            <a:fld id="{43007C13-8B10-4110-B449-2E65250C9065}" type="slidenum">
              <a:rPr lang="en-GB" smtClean="0"/>
              <a:pPr/>
              <a:t>24</a:t>
            </a:fld>
            <a:endParaRPr lang="en-GB" dirty="0"/>
          </a:p>
        </p:txBody>
      </p:sp>
    </p:spTree>
    <p:extLst>
      <p:ext uri="{BB962C8B-B14F-4D97-AF65-F5344CB8AC3E}">
        <p14:creationId xmlns:p14="http://schemas.microsoft.com/office/powerpoint/2010/main" val="38822258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Core outcome sets typically use well established methods, as outlined by the COMET and COSMIN initiatives.</a:t>
            </a:r>
          </a:p>
          <a:p>
            <a:r>
              <a:rPr lang="en-US" dirty="0"/>
              <a:t>First a short list of outcomes to enter the consensus process is required – and this informed by looking at which outcomes are already measured in the published literature. Examining trial registry entries, published research, and when creating a core outcome set for clinical practice, some examination of what is already captured in electronic health records or patient registries.</a:t>
            </a:r>
          </a:p>
          <a:p>
            <a:r>
              <a:rPr lang="en-US" dirty="0"/>
              <a:t>This is also supplemented by the lived experience perspective – by either reviewing published and relevant qualitative literature, or performing in depth interviews / focus groups.</a:t>
            </a:r>
          </a:p>
          <a:p>
            <a:r>
              <a:rPr lang="en-US" dirty="0"/>
              <a:t>Once a short list has been created, this is subjected to a consensus process, asking groups of stakeholders, typically international groups of professionals, patients and </a:t>
            </a:r>
            <a:r>
              <a:rPr lang="en-US" dirty="0" err="1"/>
              <a:t>garegivers</a:t>
            </a:r>
            <a:r>
              <a:rPr lang="en-US" dirty="0"/>
              <a:t> “which of the outcomes are critical to measure when assessing if treatments are effective and safe”.  And this is usually performed using </a:t>
            </a:r>
            <a:r>
              <a:rPr lang="en-US" dirty="0" err="1"/>
              <a:t>delphi</a:t>
            </a:r>
            <a:r>
              <a:rPr lang="en-US" dirty="0"/>
              <a:t> survey methodology, with participants asked to vote on outcomes, and sometimes supplemented by either face-to-face or online consensus meetings to agree on the final core outcome set. </a:t>
            </a:r>
          </a:p>
          <a:p>
            <a:r>
              <a:rPr lang="en-US" dirty="0"/>
              <a:t>And once the set of outcome domains is decided, further work is required to identify the most appropriate measurement instruments to capture those outcomes. </a:t>
            </a:r>
          </a:p>
        </p:txBody>
      </p:sp>
      <p:sp>
        <p:nvSpPr>
          <p:cNvPr id="4" name="Slide Number Placeholder 3"/>
          <p:cNvSpPr>
            <a:spLocks noGrp="1"/>
          </p:cNvSpPr>
          <p:nvPr>
            <p:ph type="sldNum" sz="quarter" idx="5"/>
          </p:nvPr>
        </p:nvSpPr>
        <p:spPr/>
        <p:txBody>
          <a:bodyPr/>
          <a:lstStyle/>
          <a:p>
            <a:fld id="{43007C13-8B10-4110-B449-2E65250C9065}" type="slidenum">
              <a:rPr lang="en-GB" smtClean="0"/>
              <a:pPr/>
              <a:t>25</a:t>
            </a:fld>
            <a:endParaRPr lang="en-GB" dirty="0"/>
          </a:p>
        </p:txBody>
      </p:sp>
    </p:spTree>
    <p:extLst>
      <p:ext uri="{BB962C8B-B14F-4D97-AF65-F5344CB8AC3E}">
        <p14:creationId xmlns:p14="http://schemas.microsoft.com/office/powerpoint/2010/main" val="15054248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the next few slides, I’ll give and overview of the published and in progress research and consensus recommendations, on which outcomes for people with epilepsy throughout different aspects of the healthcare ecosystem.</a:t>
            </a:r>
          </a:p>
          <a:p>
            <a:endParaRPr lang="en-US" dirty="0"/>
          </a:p>
        </p:txBody>
      </p:sp>
      <p:sp>
        <p:nvSpPr>
          <p:cNvPr id="4" name="Slide Number Placeholder 3"/>
          <p:cNvSpPr>
            <a:spLocks noGrp="1"/>
          </p:cNvSpPr>
          <p:nvPr>
            <p:ph type="sldNum" sz="quarter" idx="5"/>
          </p:nvPr>
        </p:nvSpPr>
        <p:spPr/>
        <p:txBody>
          <a:bodyPr/>
          <a:lstStyle/>
          <a:p>
            <a:fld id="{43007C13-8B10-4110-B449-2E65250C9065}" type="slidenum">
              <a:rPr lang="en-GB" smtClean="0"/>
              <a:pPr/>
              <a:t>26</a:t>
            </a:fld>
            <a:endParaRPr lang="en-GB" dirty="0"/>
          </a:p>
        </p:txBody>
      </p:sp>
    </p:spTree>
    <p:extLst>
      <p:ext uri="{BB962C8B-B14F-4D97-AF65-F5344CB8AC3E}">
        <p14:creationId xmlns:p14="http://schemas.microsoft.com/office/powerpoint/2010/main" val="38072534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just over 2 years ago, we convened an international working group of epilepsy researchers, healthcare professionals and people with lived experience, and developed methods in line with the COMET initiative standards, to develop an internationally endorsed core outcome set for treatment trials in adults with epilepsy. This was the EPSET project.</a:t>
            </a:r>
          </a:p>
        </p:txBody>
      </p:sp>
      <p:sp>
        <p:nvSpPr>
          <p:cNvPr id="4" name="Slide Number Placeholder 3"/>
          <p:cNvSpPr>
            <a:spLocks noGrp="1"/>
          </p:cNvSpPr>
          <p:nvPr>
            <p:ph type="sldNum" sz="quarter" idx="5"/>
          </p:nvPr>
        </p:nvSpPr>
        <p:spPr/>
        <p:txBody>
          <a:bodyPr/>
          <a:lstStyle/>
          <a:p>
            <a:fld id="{43007C13-8B10-4110-B449-2E65250C9065}" type="slidenum">
              <a:rPr lang="en-GB" smtClean="0"/>
              <a:pPr/>
              <a:t>27</a:t>
            </a:fld>
            <a:endParaRPr lang="en-GB" dirty="0"/>
          </a:p>
        </p:txBody>
      </p:sp>
    </p:spTree>
    <p:extLst>
      <p:ext uri="{BB962C8B-B14F-4D97-AF65-F5344CB8AC3E}">
        <p14:creationId xmlns:p14="http://schemas.microsoft.com/office/powerpoint/2010/main" val="13457284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our working group more clearly, and it really was important to represent the international perspective given that clinical trials are performed globally. </a:t>
            </a:r>
          </a:p>
        </p:txBody>
      </p:sp>
      <p:sp>
        <p:nvSpPr>
          <p:cNvPr id="4" name="Slide Number Placeholder 3"/>
          <p:cNvSpPr>
            <a:spLocks noGrp="1"/>
          </p:cNvSpPr>
          <p:nvPr>
            <p:ph type="sldNum" sz="quarter" idx="5"/>
          </p:nvPr>
        </p:nvSpPr>
        <p:spPr/>
        <p:txBody>
          <a:bodyPr/>
          <a:lstStyle/>
          <a:p>
            <a:fld id="{43007C13-8B10-4110-B449-2E65250C9065}" type="slidenum">
              <a:rPr lang="en-GB" smtClean="0"/>
              <a:pPr/>
              <a:t>28</a:t>
            </a:fld>
            <a:endParaRPr lang="en-GB" dirty="0"/>
          </a:p>
        </p:txBody>
      </p:sp>
    </p:spTree>
    <p:extLst>
      <p:ext uri="{BB962C8B-B14F-4D97-AF65-F5344CB8AC3E}">
        <p14:creationId xmlns:p14="http://schemas.microsoft.com/office/powerpoint/2010/main" val="15054248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just recap again over the methods used.</a:t>
            </a:r>
          </a:p>
          <a:p>
            <a:r>
              <a:rPr lang="en-US" dirty="0"/>
              <a:t> First a short list of outcomes to enter the consensus process is required – and this informed by looking at which outcomes are already measured in the published literature. So that data I've just presented from the 104 consecutive phase III and IV clinical trial records.</a:t>
            </a:r>
          </a:p>
          <a:p>
            <a:r>
              <a:rPr lang="en-US" dirty="0"/>
              <a:t>This is also supplemented by the lived experience perspective – by reviewing published data from focus groups, in-depth interviews and other qualitative data discussing outcomes or goals of treatment with people living with epilepsy.  And here we examined 75 studies, representing the views of over 2300 people with epilepsy.</a:t>
            </a:r>
          </a:p>
          <a:p>
            <a:r>
              <a:rPr lang="en-US" dirty="0"/>
              <a:t>Once a long list of 180 outcome terms had been created, this was rationalized and condensed by members of the research team and patient, public collaborators into a more meaningful list of 42 outcome domains that was taken forward to our consensus exercise.</a:t>
            </a:r>
          </a:p>
          <a:p>
            <a:endParaRPr lang="en-US" dirty="0"/>
          </a:p>
        </p:txBody>
      </p:sp>
      <p:sp>
        <p:nvSpPr>
          <p:cNvPr id="4" name="Slide Number Placeholder 3"/>
          <p:cNvSpPr>
            <a:spLocks noGrp="1"/>
          </p:cNvSpPr>
          <p:nvPr>
            <p:ph type="sldNum" sz="quarter" idx="5"/>
          </p:nvPr>
        </p:nvSpPr>
        <p:spPr/>
        <p:txBody>
          <a:bodyPr/>
          <a:lstStyle/>
          <a:p>
            <a:fld id="{43007C13-8B10-4110-B449-2E65250C9065}" type="slidenum">
              <a:rPr lang="en-GB" smtClean="0"/>
              <a:pPr/>
              <a:t>29</a:t>
            </a:fld>
            <a:endParaRPr lang="en-GB" dirty="0"/>
          </a:p>
        </p:txBody>
      </p:sp>
    </p:spTree>
    <p:extLst>
      <p:ext uri="{BB962C8B-B14F-4D97-AF65-F5344CB8AC3E}">
        <p14:creationId xmlns:p14="http://schemas.microsoft.com/office/powerpoint/2010/main" val="1617238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800" u="none" dirty="0">
                <a:effectLst/>
                <a:latin typeface="Calibri" panose="020F0502020204030204" pitchFamily="34" charset="0"/>
                <a:ea typeface="Calibri" panose="020F0502020204030204" pitchFamily="34" charset="0"/>
                <a:cs typeface="Times New Roman" panose="02020603050405020304" pitchFamily="18" charset="0"/>
              </a:rPr>
              <a:t>So in the next 20-30 minutes, I’ll be:</a:t>
            </a:r>
          </a:p>
          <a:p>
            <a:pPr marL="342900" indent="-342900">
              <a:buFont typeface="+mj-lt"/>
              <a:buAutoNum type="arabicPeriod"/>
            </a:pPr>
            <a:r>
              <a:rPr lang="en-GB" sz="1800" u="none" dirty="0">
                <a:effectLst/>
                <a:latin typeface="Calibri" panose="020F0502020204030204" pitchFamily="34" charset="0"/>
                <a:ea typeface="Calibri" panose="020F0502020204030204" pitchFamily="34" charset="0"/>
                <a:cs typeface="Times New Roman" panose="02020603050405020304" pitchFamily="18" charset="0"/>
              </a:rPr>
              <a:t>Undertaking a few interactive questions to look at current practice in the UK</a:t>
            </a:r>
          </a:p>
          <a:p>
            <a:pPr marL="342900" indent="-342900">
              <a:buFont typeface="+mj-lt"/>
              <a:buAutoNum type="arabicPeriod"/>
            </a:pPr>
            <a:r>
              <a:rPr lang="en-GB" sz="1800" u="none" dirty="0">
                <a:effectLst/>
                <a:latin typeface="Calibri" panose="020F0502020204030204" pitchFamily="34" charset="0"/>
                <a:ea typeface="Calibri" panose="020F0502020204030204" pitchFamily="34" charset="0"/>
                <a:cs typeface="Times New Roman" panose="02020603050405020304" pitchFamily="18" charset="0"/>
              </a:rPr>
              <a:t>Examine what we mean by HRQOL within the context of epilepsy </a:t>
            </a:r>
          </a:p>
          <a:p>
            <a:pPr marL="342900" indent="-342900">
              <a:buFont typeface="+mj-lt"/>
              <a:buAutoNum type="arabicPeriod"/>
            </a:pPr>
            <a:r>
              <a:rPr lang="en-GB" sz="1800" u="none" dirty="0">
                <a:effectLst/>
                <a:latin typeface="Calibri" panose="020F0502020204030204" pitchFamily="34" charset="0"/>
                <a:ea typeface="Calibri" panose="020F0502020204030204" pitchFamily="34" charset="0"/>
                <a:cs typeface="Times New Roman" panose="02020603050405020304" pitchFamily="18" charset="0"/>
              </a:rPr>
              <a:t>Take some time to provide an overview of some of the key stakeholder driven consensus exercises, which include the perspectives of people living with epilepsy, defining meaningful outcomes and Core Outcome Sets.</a:t>
            </a:r>
          </a:p>
          <a:p>
            <a:pPr marL="342900" indent="-342900">
              <a:buFont typeface="+mj-lt"/>
              <a:buAutoNum type="arabicPeriod"/>
            </a:pPr>
            <a:r>
              <a:rPr lang="en-GB" sz="1800" u="none" dirty="0">
                <a:effectLst/>
                <a:latin typeface="Calibri" panose="020F0502020204030204" pitchFamily="34" charset="0"/>
                <a:ea typeface="Calibri" panose="020F0502020204030204" pitchFamily="34" charset="0"/>
                <a:cs typeface="Times New Roman" panose="02020603050405020304" pitchFamily="18" charset="0"/>
              </a:rPr>
              <a:t>Spend about 10-15 minutes in group discussions talking about routine outcome measurement in the NHS</a:t>
            </a:r>
          </a:p>
          <a:p>
            <a:pPr marL="342900" indent="-342900">
              <a:buFont typeface="+mj-lt"/>
              <a:buAutoNum type="arabicPeriod"/>
            </a:pPr>
            <a:endParaRPr lang="en-GB" sz="1800" u="non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3007C13-8B10-4110-B449-2E65250C9065}" type="slidenum">
              <a:rPr lang="en-GB" smtClean="0"/>
              <a:pPr/>
              <a:t>3</a:t>
            </a:fld>
            <a:endParaRPr lang="en-GB" dirty="0"/>
          </a:p>
        </p:txBody>
      </p:sp>
    </p:spTree>
    <p:extLst>
      <p:ext uri="{BB962C8B-B14F-4D97-AF65-F5344CB8AC3E}">
        <p14:creationId xmlns:p14="http://schemas.microsoft.com/office/powerpoint/2010/main" val="37774405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our short list of 42 outcomes.  As you can see there were many seizure related outcomes, outcomes relating to sleep and fatigue, functioning and impact outcomes in orange, in addition to hospital utilisation. Many neuropsychological outcomes including mood, anxiety and cognitive related outcomes, side effects and a number of pregnancy related outcomes specifically for those of childbearing potential.</a:t>
            </a:r>
          </a:p>
        </p:txBody>
      </p:sp>
      <p:sp>
        <p:nvSpPr>
          <p:cNvPr id="4" name="Slide Number Placeholder 3"/>
          <p:cNvSpPr>
            <a:spLocks noGrp="1"/>
          </p:cNvSpPr>
          <p:nvPr>
            <p:ph type="sldNum" sz="quarter" idx="5"/>
          </p:nvPr>
        </p:nvSpPr>
        <p:spPr/>
        <p:txBody>
          <a:bodyPr/>
          <a:lstStyle/>
          <a:p>
            <a:fld id="{43007C13-8B10-4110-B449-2E65250C9065}" type="slidenum">
              <a:rPr lang="en-GB" smtClean="0"/>
              <a:pPr/>
              <a:t>30</a:t>
            </a:fld>
            <a:endParaRPr lang="en-GB" dirty="0"/>
          </a:p>
        </p:txBody>
      </p:sp>
    </p:spTree>
    <p:extLst>
      <p:ext uri="{BB962C8B-B14F-4D97-AF65-F5344CB8AC3E}">
        <p14:creationId xmlns:p14="http://schemas.microsoft.com/office/powerpoint/2010/main" val="35173658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once we had our short list of outcomes, we took this forward to an online, 2 round Delphi survey, administered over 8 months, where adults with epilepsy, their representatives, researchers and HCP regularly treating PWE, were asked to vote on “which outcomes are essential to measure in all future clinical trials for adults with epilepsy”.  </a:t>
            </a:r>
          </a:p>
          <a:p>
            <a:r>
              <a:rPr lang="en-US" dirty="0"/>
              <a:t>And these stakeholders were reached using multiple channels, including contacts of the international working group, through the ILAE big data commission, ILAE chapters, the American epilepsy society, and many country specific </a:t>
            </a:r>
            <a:r>
              <a:rPr lang="en-US" dirty="0" err="1"/>
              <a:t>organisations</a:t>
            </a:r>
            <a:r>
              <a:rPr lang="en-US" dirty="0"/>
              <a:t> including ERUK, EAUK, </a:t>
            </a:r>
            <a:r>
              <a:rPr lang="en-US" dirty="0" err="1"/>
              <a:t>EAAustralia</a:t>
            </a:r>
            <a:r>
              <a:rPr lang="en-US" dirty="0"/>
              <a:t> and Epilepsy Ireland.  And I’d like to take this opportunity to thank all of these </a:t>
            </a:r>
            <a:r>
              <a:rPr lang="en-US" dirty="0" err="1"/>
              <a:t>organisations</a:t>
            </a:r>
            <a:r>
              <a:rPr lang="en-US" dirty="0"/>
              <a:t> in supporting this consensus exercise. </a:t>
            </a:r>
          </a:p>
          <a:p>
            <a:endParaRPr lang="en-US" dirty="0"/>
          </a:p>
        </p:txBody>
      </p:sp>
      <p:sp>
        <p:nvSpPr>
          <p:cNvPr id="4" name="Slide Number Placeholder 3"/>
          <p:cNvSpPr>
            <a:spLocks noGrp="1"/>
          </p:cNvSpPr>
          <p:nvPr>
            <p:ph type="sldNum" sz="quarter" idx="5"/>
          </p:nvPr>
        </p:nvSpPr>
        <p:spPr/>
        <p:txBody>
          <a:bodyPr/>
          <a:lstStyle/>
          <a:p>
            <a:fld id="{43007C13-8B10-4110-B449-2E65250C9065}" type="slidenum">
              <a:rPr lang="en-GB" smtClean="0"/>
              <a:pPr/>
              <a:t>31</a:t>
            </a:fld>
            <a:endParaRPr lang="en-GB" dirty="0"/>
          </a:p>
        </p:txBody>
      </p:sp>
    </p:spTree>
    <p:extLst>
      <p:ext uri="{BB962C8B-B14F-4D97-AF65-F5344CB8AC3E}">
        <p14:creationId xmlns:p14="http://schemas.microsoft.com/office/powerpoint/2010/main" val="12877653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sample view of how the survey appeared – with each outcome and descriptor text displayed at the left hand side of the interface, and participants able to score each outcome on a 1-9 GRADE classification scale. This  representing that an outcome is not important to measure, important but not critical to measure, or critical to measure in all future clinical trials for adults with epilepsy.   Between rounds 1 and 2, participants were able to see how other participant groups had scored each outcome, to help inform later stages of the consensus process.</a:t>
            </a:r>
          </a:p>
          <a:p>
            <a:r>
              <a:rPr lang="en-US" dirty="0"/>
              <a:t>We had pre-defined consensus criteria for inclusion in the core outcome set, as is recommended by the COMET initiative.  Requiring &gt;80% of participants in all stakeholder groups to vote an item 7-9 (critically important).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3007C13-8B10-4110-B449-2E65250C9065}" type="slidenum">
              <a:rPr lang="en-GB" smtClean="0"/>
              <a:pPr/>
              <a:t>32</a:t>
            </a:fld>
            <a:endParaRPr lang="en-GB" dirty="0"/>
          </a:p>
        </p:txBody>
      </p:sp>
    </p:spTree>
    <p:extLst>
      <p:ext uri="{BB962C8B-B14F-4D97-AF65-F5344CB8AC3E}">
        <p14:creationId xmlns:p14="http://schemas.microsoft.com/office/powerpoint/2010/main" val="19393005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pre-defined consensus criteria for inclusion in the core outcome set, as is recommended by the COMET initiative.  Requiring &gt;80% of participants in all stakeholder groups to vote an item 7-9 (critically important).  And outcomes were removed if &lt;50% of participants scored 7-9 in all stakeholder groups. Any other scoring combination meant that outcomes were taken through to the next stage of consensus.</a:t>
            </a:r>
          </a:p>
          <a:p>
            <a:endParaRPr lang="en-US" dirty="0"/>
          </a:p>
        </p:txBody>
      </p:sp>
      <p:sp>
        <p:nvSpPr>
          <p:cNvPr id="4" name="Slide Number Placeholder 3"/>
          <p:cNvSpPr>
            <a:spLocks noGrp="1"/>
          </p:cNvSpPr>
          <p:nvPr>
            <p:ph type="sldNum" sz="quarter" idx="5"/>
          </p:nvPr>
        </p:nvSpPr>
        <p:spPr/>
        <p:txBody>
          <a:bodyPr/>
          <a:lstStyle/>
          <a:p>
            <a:fld id="{43007C13-8B10-4110-B449-2E65250C9065}" type="slidenum">
              <a:rPr lang="en-GB" smtClean="0"/>
              <a:pPr/>
              <a:t>33</a:t>
            </a:fld>
            <a:endParaRPr lang="en-GB" dirty="0"/>
          </a:p>
        </p:txBody>
      </p:sp>
    </p:spTree>
    <p:extLst>
      <p:ext uri="{BB962C8B-B14F-4D97-AF65-F5344CB8AC3E}">
        <p14:creationId xmlns:p14="http://schemas.microsoft.com/office/powerpoint/2010/main" val="26971259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international effort was relatively successful – with 534 registrations, and 490 completed round 1 responses, representing a 91% completion rate.  We had participants from a wide range of countries with representation from all 6 continents, and responses completed in the 7 language versions that were available.</a:t>
            </a:r>
          </a:p>
          <a:p>
            <a:r>
              <a:rPr lang="en-US" dirty="0"/>
              <a:t>There was good representation from people with lived experience, with adults with epilepsy and their caregivers, representing 61% of responses. </a:t>
            </a:r>
          </a:p>
        </p:txBody>
      </p:sp>
      <p:sp>
        <p:nvSpPr>
          <p:cNvPr id="4" name="Slide Number Placeholder 3"/>
          <p:cNvSpPr>
            <a:spLocks noGrp="1"/>
          </p:cNvSpPr>
          <p:nvPr>
            <p:ph type="sldNum" sz="quarter" idx="5"/>
          </p:nvPr>
        </p:nvSpPr>
        <p:spPr/>
        <p:txBody>
          <a:bodyPr/>
          <a:lstStyle/>
          <a:p>
            <a:fld id="{43007C13-8B10-4110-B449-2E65250C9065}" type="slidenum">
              <a:rPr lang="en-GB" smtClean="0"/>
              <a:pPr/>
              <a:t>34</a:t>
            </a:fld>
            <a:endParaRPr lang="en-GB" dirty="0"/>
          </a:p>
        </p:txBody>
      </p:sp>
    </p:spTree>
    <p:extLst>
      <p:ext uri="{BB962C8B-B14F-4D97-AF65-F5344CB8AC3E}">
        <p14:creationId xmlns:p14="http://schemas.microsoft.com/office/powerpoint/2010/main" val="36495384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you can see here that consensus improved throughout the Delphi process.  After round 1 only 4 outcomes had adequate support for inclusion by all stakeholder groups.  This increased to 9 outcomes after round 2, and the additional outcome of “symptoms of depression” was borderline, and added in during the online consensus meeting, involving representatives from all stakeholder groups, where the final core outcome set was agreed upon by voting, again with predefined consensus criteria.</a:t>
            </a:r>
          </a:p>
        </p:txBody>
      </p:sp>
      <p:sp>
        <p:nvSpPr>
          <p:cNvPr id="4" name="Slide Number Placeholder 3"/>
          <p:cNvSpPr>
            <a:spLocks noGrp="1"/>
          </p:cNvSpPr>
          <p:nvPr>
            <p:ph type="sldNum" sz="quarter" idx="5"/>
          </p:nvPr>
        </p:nvSpPr>
        <p:spPr/>
        <p:txBody>
          <a:bodyPr/>
          <a:lstStyle/>
          <a:p>
            <a:fld id="{43007C13-8B10-4110-B449-2E65250C9065}" type="slidenum">
              <a:rPr lang="en-GB" smtClean="0"/>
              <a:pPr/>
              <a:t>35</a:t>
            </a:fld>
            <a:endParaRPr lang="en-GB" dirty="0"/>
          </a:p>
        </p:txBody>
      </p:sp>
    </p:spTree>
    <p:extLst>
      <p:ext uri="{BB962C8B-B14F-4D97-AF65-F5344CB8AC3E}">
        <p14:creationId xmlns:p14="http://schemas.microsoft.com/office/powerpoint/2010/main" val="15820118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round up, The EPSET project used international Delphi consensus methodology to define a core outcome set for future interventional studies for adults with epilepsy.   Prioritized outcomes deemed critical by almost 500 stakeholders from over 40 countries were:…..</a:t>
            </a:r>
          </a:p>
          <a:p>
            <a:endParaRPr lang="en-US" dirty="0"/>
          </a:p>
        </p:txBody>
      </p:sp>
      <p:sp>
        <p:nvSpPr>
          <p:cNvPr id="4" name="Slide Number Placeholder 3"/>
          <p:cNvSpPr>
            <a:spLocks noGrp="1"/>
          </p:cNvSpPr>
          <p:nvPr>
            <p:ph type="sldNum" sz="quarter" idx="5"/>
          </p:nvPr>
        </p:nvSpPr>
        <p:spPr/>
        <p:txBody>
          <a:bodyPr/>
          <a:lstStyle/>
          <a:p>
            <a:fld id="{43007C13-8B10-4110-B449-2E65250C9065}" type="slidenum">
              <a:rPr lang="en-GB" smtClean="0"/>
              <a:pPr/>
              <a:t>36</a:t>
            </a:fld>
            <a:endParaRPr lang="en-GB" dirty="0"/>
          </a:p>
        </p:txBody>
      </p:sp>
    </p:spTree>
    <p:extLst>
      <p:ext uri="{BB962C8B-B14F-4D97-AF65-F5344CB8AC3E}">
        <p14:creationId xmlns:p14="http://schemas.microsoft.com/office/powerpoint/2010/main" val="30578392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same time, we have been collaborating with the International Consortium for Health Outcomes Measurement (ICHOM) to define core outcome sets for routine clinical practice, for infants, children and adults with epilepsy.  And this represents the first COS specifically for routine care.</a:t>
            </a:r>
          </a:p>
          <a:p>
            <a:r>
              <a:rPr lang="en-US" dirty="0"/>
              <a:t>Once again, a multi-round Delphi methodology was used.  First with a smaller working group of professionals and people with epilepsy and followed by a larger external group of professionals and people with lived experience.</a:t>
            </a:r>
          </a:p>
        </p:txBody>
      </p:sp>
      <p:sp>
        <p:nvSpPr>
          <p:cNvPr id="4" name="Slide Number Placeholder 3"/>
          <p:cNvSpPr>
            <a:spLocks noGrp="1"/>
          </p:cNvSpPr>
          <p:nvPr>
            <p:ph type="sldNum" sz="quarter" idx="5"/>
          </p:nvPr>
        </p:nvSpPr>
        <p:spPr/>
        <p:txBody>
          <a:bodyPr/>
          <a:lstStyle/>
          <a:p>
            <a:fld id="{43007C13-8B10-4110-B449-2E65250C9065}" type="slidenum">
              <a:rPr lang="en-GB" smtClean="0"/>
              <a:pPr/>
              <a:t>37</a:t>
            </a:fld>
            <a:endParaRPr lang="en-GB" dirty="0"/>
          </a:p>
        </p:txBody>
      </p:sp>
    </p:spTree>
    <p:extLst>
      <p:ext uri="{BB962C8B-B14F-4D97-AF65-F5344CB8AC3E}">
        <p14:creationId xmlns:p14="http://schemas.microsoft.com/office/powerpoint/2010/main" val="24838462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of the 109 shortlisted outcomes, 21 were voted to be critically important through consensus: mortality and seizure related outcomes, neuropsychological and quality of life outcomes, including screening for suicidality, outcomes related to healthcare use, as well as specific outcomes for patients who become pregnant, neurodevelopmental outcomes for our youngest patients, as well as side effects and their severity.</a:t>
            </a:r>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43007C13-8B10-4110-B449-2E65250C9065}" type="slidenum">
              <a:rPr lang="en-GB" smtClean="0"/>
              <a:pPr/>
              <a:t>38</a:t>
            </a:fld>
            <a:endParaRPr lang="en-GB" dirty="0"/>
          </a:p>
        </p:txBody>
      </p:sp>
    </p:spTree>
    <p:extLst>
      <p:ext uri="{BB962C8B-B14F-4D97-AF65-F5344CB8AC3E}">
        <p14:creationId xmlns:p14="http://schemas.microsoft.com/office/powerpoint/2010/main" val="4825414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And of the 109 shortlisted outcomes, 20 were voted to be critically important through consensus: mortality and seizure related outcomes, neuropsychological and quality of life outcomes, including screening for suicidality, outcomes related to healthcare use, as well as specific outcomes for patients who become pregnant, neurodevelopmental outcomes for our youngest patients, as well as side effects and their severity.</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 group favored the use of the short 10 item QOLIE-10 tool to capture HRQOL and other outcomes.</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GAD-2 tool has been recommended to screen for anxiety, and the PHQ-9 for symptoms of depression and suicidality as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generic</a:t>
            </a:r>
            <a:r>
              <a:rPr lang="en-US" sz="1800" dirty="0">
                <a:effectLst/>
                <a:latin typeface="Calibri" panose="020F0502020204030204" pitchFamily="34" charset="0"/>
                <a:ea typeface="Calibri" panose="020F0502020204030204" pitchFamily="34" charset="0"/>
                <a:cs typeface="Times New Roman" panose="02020603050405020304" pitchFamily="18" charset="0"/>
              </a:rPr>
              <a:t> tools.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Three short form PROMs from the PROMIS initiative, which develops tools using modern psychometric methods such as IRT.  These are the PROMIS cognitive function short form to screen for subjective memory difficulty and forgetfulness, the PROMIS sleep disturbance form which is a 4 item assessment of sleep quality and adequacy.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0" dirty="0">
                <a:effectLst/>
                <a:latin typeface="Calibri" panose="020F0502020204030204" pitchFamily="34" charset="0"/>
                <a:ea typeface="Calibri" panose="020F0502020204030204" pitchFamily="34" charset="0"/>
                <a:cs typeface="Times New Roman" panose="02020603050405020304" pitchFamily="18" charset="0"/>
              </a:rPr>
              <a:t>Whilst the QOLIE-10 is disease specific, the remainder of the tools are generic and well established, allowing for benchmarking between different diseases and with other ICHOM standard sets. </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3007C13-8B10-4110-B449-2E65250C9065}" type="slidenum">
              <a:rPr lang="en-GB" smtClean="0"/>
              <a:pPr/>
              <a:t>39</a:t>
            </a:fld>
            <a:endParaRPr lang="en-GB" dirty="0"/>
          </a:p>
        </p:txBody>
      </p:sp>
    </p:spTree>
    <p:extLst>
      <p:ext uri="{BB962C8B-B14F-4D97-AF65-F5344CB8AC3E}">
        <p14:creationId xmlns:p14="http://schemas.microsoft.com/office/powerpoint/2010/main" val="3343516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So I’m sure you’d all agree, the aim of every healthcare system is to improve health outcomes for patients and the public. </a:t>
            </a:r>
          </a:p>
          <a:p>
            <a:r>
              <a:rPr lang="en-GB" sz="18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There are many definitions of health outcomes, but in my view, health outcomes are probably best defined as the effect of an intervention or treatment on a person’s health or quality of life, or the progression of a health condition if no intervention is given.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u="none"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Since the development of organised health care there has been interest in collecting and analysing data on patient outcomes to improve health interventions and practices.</a:t>
            </a:r>
            <a:endParaRPr lang="en-GB" sz="1800" u="none"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Measurement of health outcomes can be used for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GB" sz="18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research purposes - trials and observational research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GB" sz="18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within routine care for individual clinical decision making, as well as tracking larger groups of PWE across institutions and centres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GB" sz="18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auditing clinical practice and supporting quality improvement programmes.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sz="1800" u="non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3007C13-8B10-4110-B449-2E65250C9065}" type="slidenum">
              <a:rPr lang="en-GB" smtClean="0"/>
              <a:pPr/>
              <a:t>4</a:t>
            </a:fld>
            <a:endParaRPr lang="en-GB" dirty="0"/>
          </a:p>
        </p:txBody>
      </p:sp>
    </p:spTree>
    <p:extLst>
      <p:ext uri="{BB962C8B-B14F-4D97-AF65-F5344CB8AC3E}">
        <p14:creationId xmlns:p14="http://schemas.microsoft.com/office/powerpoint/2010/main" val="32140007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07C13-8B10-4110-B449-2E65250C9065}" type="slidenum">
              <a:rPr lang="en-GB" smtClean="0"/>
              <a:pPr/>
              <a:t>40</a:t>
            </a:fld>
            <a:endParaRPr lang="en-GB" dirty="0"/>
          </a:p>
        </p:txBody>
      </p:sp>
    </p:spTree>
    <p:extLst>
      <p:ext uri="{BB962C8B-B14F-4D97-AF65-F5344CB8AC3E}">
        <p14:creationId xmlns:p14="http://schemas.microsoft.com/office/powerpoint/2010/main" val="33920753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07C13-8B10-4110-B449-2E65250C9065}" type="slidenum">
              <a:rPr lang="en-GB" smtClean="0"/>
              <a:pPr/>
              <a:t>41</a:t>
            </a:fld>
            <a:endParaRPr lang="en-GB" dirty="0"/>
          </a:p>
        </p:txBody>
      </p:sp>
    </p:spTree>
    <p:extLst>
      <p:ext uri="{BB962C8B-B14F-4D97-AF65-F5344CB8AC3E}">
        <p14:creationId xmlns:p14="http://schemas.microsoft.com/office/powerpoint/2010/main" val="30620743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07C13-8B10-4110-B449-2E65250C9065}" type="slidenum">
              <a:rPr lang="en-GB" smtClean="0"/>
              <a:pPr/>
              <a:t>42</a:t>
            </a:fld>
            <a:endParaRPr lang="en-GB" dirty="0"/>
          </a:p>
        </p:txBody>
      </p:sp>
    </p:spTree>
    <p:extLst>
      <p:ext uri="{BB962C8B-B14F-4D97-AF65-F5344CB8AC3E}">
        <p14:creationId xmlns:p14="http://schemas.microsoft.com/office/powerpoint/2010/main" val="36953373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07C13-8B10-4110-B449-2E65250C9065}" type="slidenum">
              <a:rPr lang="en-GB" smtClean="0"/>
              <a:pPr/>
              <a:t>43</a:t>
            </a:fld>
            <a:endParaRPr lang="en-GB" dirty="0"/>
          </a:p>
        </p:txBody>
      </p:sp>
    </p:spTree>
    <p:extLst>
      <p:ext uri="{BB962C8B-B14F-4D97-AF65-F5344CB8AC3E}">
        <p14:creationId xmlns:p14="http://schemas.microsoft.com/office/powerpoint/2010/main" val="25356320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Those outcomes in blue at the bottom of this page will be captured for patients of any age, such as seizure frequency, aspects of the seizures that are markers of severity (such as injury and prolonged recovery), hospital utilisation and treatment related side effects.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Whereas the parent or child report PROMs at the top of the page only apply to certain age groups.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 The working group have voted to use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mCHAT</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well known and established autism screening questionnaire, combined with local developmental screening assessments as screening for developmental delay.  This is our suggestion for a pragmatic solution, to flag up those children who may warrant a more thorough neuropsychological assessment.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 Quality of life may be parent and/ or child reported depending on the age of the person, using the QOLCE-16 and CHEQOL tools, and the PROMIS initiative short tools will be used to screen for anxiety, depression, and sleep outcomes, just as in the adult standard set.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And finally the ASQ suicidality screener has been proposed as a brief, well translated, and psychometrically sound screening tool to assess for suicidality.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3007C13-8B10-4110-B449-2E65250C9065}" type="slidenum">
              <a:rPr lang="en-GB" smtClean="0"/>
              <a:pPr/>
              <a:t>44</a:t>
            </a:fld>
            <a:endParaRPr lang="en-GB" dirty="0"/>
          </a:p>
        </p:txBody>
      </p:sp>
    </p:spTree>
    <p:extLst>
      <p:ext uri="{BB962C8B-B14F-4D97-AF65-F5344CB8AC3E}">
        <p14:creationId xmlns:p14="http://schemas.microsoft.com/office/powerpoint/2010/main" val="21594759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007C13-8B10-4110-B449-2E65250C9065}" type="slidenum">
              <a:rPr lang="en-GB" smtClean="0"/>
              <a:pPr/>
              <a:t>45</a:t>
            </a:fld>
            <a:endParaRPr lang="en-GB" dirty="0"/>
          </a:p>
        </p:txBody>
      </p:sp>
    </p:spTree>
    <p:extLst>
      <p:ext uri="{BB962C8B-B14F-4D97-AF65-F5344CB8AC3E}">
        <p14:creationId xmlns:p14="http://schemas.microsoft.com/office/powerpoint/2010/main" val="26808747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the past few slides, I’ve outlined the results of many consensus exercises, involving people with lived experience, defining what is essential to measure across diverse groups of people with epilepsy.</a:t>
            </a:r>
          </a:p>
          <a:p>
            <a:r>
              <a:rPr lang="en-US" dirty="0"/>
              <a:t>And I would really like to emphasis that COS should not be limiting, as they represent the minimum. </a:t>
            </a:r>
          </a:p>
          <a:p>
            <a:r>
              <a:rPr lang="en-US" dirty="0"/>
              <a:t>So there will likely be many more highly important additional outcomes that are relevant to certain groups or individuals in certain settings. </a:t>
            </a:r>
          </a:p>
        </p:txBody>
      </p:sp>
      <p:sp>
        <p:nvSpPr>
          <p:cNvPr id="4" name="Slide Number Placeholder 3"/>
          <p:cNvSpPr>
            <a:spLocks noGrp="1"/>
          </p:cNvSpPr>
          <p:nvPr>
            <p:ph type="sldNum" sz="quarter" idx="5"/>
          </p:nvPr>
        </p:nvSpPr>
        <p:spPr/>
        <p:txBody>
          <a:bodyPr/>
          <a:lstStyle/>
          <a:p>
            <a:fld id="{43007C13-8B10-4110-B449-2E65250C9065}" type="slidenum">
              <a:rPr lang="en-GB" smtClean="0"/>
              <a:pPr/>
              <a:t>46</a:t>
            </a:fld>
            <a:endParaRPr lang="en-GB" dirty="0"/>
          </a:p>
        </p:txBody>
      </p:sp>
    </p:spTree>
    <p:extLst>
      <p:ext uri="{BB962C8B-B14F-4D97-AF65-F5344CB8AC3E}">
        <p14:creationId xmlns:p14="http://schemas.microsoft.com/office/powerpoint/2010/main" val="36976048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07C13-8B10-4110-B449-2E65250C9065}" type="slidenum">
              <a:rPr lang="en-GB" smtClean="0"/>
              <a:pPr/>
              <a:t>47</a:t>
            </a:fld>
            <a:endParaRPr lang="en-GB" dirty="0"/>
          </a:p>
        </p:txBody>
      </p:sp>
    </p:spTree>
    <p:extLst>
      <p:ext uri="{BB962C8B-B14F-4D97-AF65-F5344CB8AC3E}">
        <p14:creationId xmlns:p14="http://schemas.microsoft.com/office/powerpoint/2010/main" val="41945003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07C13-8B10-4110-B449-2E65250C9065}" type="slidenum">
              <a:rPr lang="en-GB" smtClean="0"/>
              <a:pPr/>
              <a:t>48</a:t>
            </a:fld>
            <a:endParaRPr lang="en-GB" dirty="0"/>
          </a:p>
        </p:txBody>
      </p:sp>
    </p:spTree>
    <p:extLst>
      <p:ext uri="{BB962C8B-B14F-4D97-AF65-F5344CB8AC3E}">
        <p14:creationId xmlns:p14="http://schemas.microsoft.com/office/powerpoint/2010/main" val="12024235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So the take home messages really are that </a:t>
            </a:r>
          </a:p>
          <a:p>
            <a:pPr marL="171450" indent="-171450">
              <a:buFont typeface="Arial" panose="020B0604020202020204" pitchFamily="34" charset="0"/>
              <a:buChar char="•"/>
            </a:pPr>
            <a:r>
              <a:rPr lang="en-US" dirty="0"/>
              <a:t>By examining conceptual models of HRQOL such as the Wilson Cleary Model, and data from the huge body of research describing determinants of HRQOL, we have strong evidence supporting the notion that epilepsy represents more than just seizures.</a:t>
            </a:r>
          </a:p>
          <a:p>
            <a:pPr marL="171450" indent="-171450">
              <a:buFont typeface="Arial" panose="020B0604020202020204" pitchFamily="34" charset="0"/>
              <a:buChar char="•"/>
            </a:pPr>
            <a:r>
              <a:rPr lang="en-US" dirty="0"/>
              <a:t>People living with epilepsy </a:t>
            </a:r>
            <a:r>
              <a:rPr lang="en-US" dirty="0" err="1"/>
              <a:t>prioritise</a:t>
            </a:r>
            <a:r>
              <a:rPr lang="en-US" dirty="0"/>
              <a:t> outcomes other than seizures and side effects – including sleep related outcomes, symptoms of depression and anxiety.</a:t>
            </a:r>
          </a:p>
          <a:p>
            <a:pPr marL="171450" indent="-171450">
              <a:buFont typeface="Arial" panose="020B0604020202020204" pitchFamily="34" charset="0"/>
              <a:buChar char="•"/>
            </a:pPr>
            <a:r>
              <a:rPr lang="en-US" dirty="0"/>
              <a:t>All stakeholder groups express a desire for HRQOL measured </a:t>
            </a:r>
            <a:r>
              <a:rPr lang="en-US" dirty="0" err="1"/>
              <a:t>useing</a:t>
            </a:r>
            <a:r>
              <a:rPr lang="en-US" dirty="0"/>
              <a:t> PROMs to be tracked over time in clinical settings, as evidenced by the ICHOM consensus exercise.  This is commonly not </a:t>
            </a:r>
            <a:r>
              <a:rPr lang="en-US" dirty="0" err="1"/>
              <a:t>perfomed</a:t>
            </a:r>
            <a:r>
              <a:rPr lang="en-US" dirty="0"/>
              <a:t> in the majority of settings.</a:t>
            </a:r>
          </a:p>
          <a:p>
            <a:pPr marL="171450" indent="-171450">
              <a:buFont typeface="Arial" panose="020B0604020202020204" pitchFamily="34" charset="0"/>
              <a:buChar char="•"/>
            </a:pPr>
            <a:r>
              <a:rPr lang="en-US" dirty="0"/>
              <a:t>Core outcome sets are one way to help us achieve a more harmonized and standardized approach to measuring outcomes for research as well as clinical practice.  And I would encourage a search for relevant COS whenever undertaking future research which may wish to track outcomes over time, and even when collecting outcomes in routine clinical care settings.</a:t>
            </a:r>
          </a:p>
          <a:p>
            <a:pPr marL="171450" indent="-171450">
              <a:buFont typeface="Arial" panose="020B0604020202020204" pitchFamily="34" charset="0"/>
              <a:buChar char="•"/>
            </a:pPr>
            <a:r>
              <a:rPr lang="en-US" dirty="0"/>
              <a:t>However, given that epilepsy care is becoming more personalized – more personalized approaches to measuring outcomes may well be considered in the future.  This work is currently ongoing for developing trial readiness status for next generation precision medicine therapies.</a:t>
            </a:r>
          </a:p>
          <a:p>
            <a:endParaRPr lang="en-US" dirty="0"/>
          </a:p>
          <a:p>
            <a:endParaRPr lang="en-US" dirty="0"/>
          </a:p>
        </p:txBody>
      </p:sp>
      <p:sp>
        <p:nvSpPr>
          <p:cNvPr id="4" name="Slide Number Placeholder 3"/>
          <p:cNvSpPr>
            <a:spLocks noGrp="1"/>
          </p:cNvSpPr>
          <p:nvPr>
            <p:ph type="sldNum" sz="quarter" idx="5"/>
          </p:nvPr>
        </p:nvSpPr>
        <p:spPr/>
        <p:txBody>
          <a:bodyPr/>
          <a:lstStyle/>
          <a:p>
            <a:fld id="{43007C13-8B10-4110-B449-2E65250C9065}" type="slidenum">
              <a:rPr lang="en-GB" smtClean="0"/>
              <a:pPr/>
              <a:t>49</a:t>
            </a:fld>
            <a:endParaRPr lang="en-GB" dirty="0"/>
          </a:p>
        </p:txBody>
      </p:sp>
    </p:spTree>
    <p:extLst>
      <p:ext uri="{BB962C8B-B14F-4D97-AF65-F5344CB8AC3E}">
        <p14:creationId xmlns:p14="http://schemas.microsoft.com/office/powerpoint/2010/main" val="1821599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when we are talking about measuring outcomes, I always think that it is useful to highlight the current difficulties with outcome measurement in epilepsy care and epilepsy research. And there are really three major challenges:</a:t>
            </a:r>
          </a:p>
          <a:p>
            <a:endParaRPr lang="en-US" dirty="0"/>
          </a:p>
          <a:p>
            <a:pPr marL="228600" indent="-228600">
              <a:buAutoNum type="arabicPeriod"/>
            </a:pPr>
            <a:r>
              <a:rPr lang="en-US" dirty="0"/>
              <a:t>First is the issue of outcome measurement relevance. Do the outcomes that we measure really matter to people living with as well as healthcare providers and researchers?</a:t>
            </a:r>
          </a:p>
          <a:p>
            <a:pPr marL="228600" indent="-228600">
              <a:buAutoNum type="arabicPeriod"/>
            </a:pPr>
            <a:r>
              <a:rPr lang="en-US" dirty="0"/>
              <a:t>Second is the issue of heterogeneity, with different researchers measuring different outcomes in different settings. This variation can act as a barrier to comparative research, big data science and can lead to research waste</a:t>
            </a:r>
          </a:p>
          <a:p>
            <a:pPr marL="228600" indent="-228600">
              <a:buAutoNum type="arabicPeriod"/>
            </a:pPr>
            <a:r>
              <a:rPr lang="en-US" dirty="0"/>
              <a:t>And thirdly is the issue of outcome measurement feasibility.  Any proposal for outcome measurement should be efficient to administer, reduce patient burden, whilst also being reliable and valid.</a:t>
            </a:r>
          </a:p>
          <a:p>
            <a:endParaRPr lang="en-US" dirty="0"/>
          </a:p>
        </p:txBody>
      </p:sp>
      <p:sp>
        <p:nvSpPr>
          <p:cNvPr id="4" name="Slide Number Placeholder 3"/>
          <p:cNvSpPr>
            <a:spLocks noGrp="1"/>
          </p:cNvSpPr>
          <p:nvPr>
            <p:ph type="sldNum" sz="quarter" idx="5"/>
          </p:nvPr>
        </p:nvSpPr>
        <p:spPr/>
        <p:txBody>
          <a:bodyPr/>
          <a:lstStyle/>
          <a:p>
            <a:fld id="{43007C13-8B10-4110-B449-2E65250C9065}" type="slidenum">
              <a:rPr lang="en-GB" smtClean="0"/>
              <a:pPr/>
              <a:t>5</a:t>
            </a:fld>
            <a:endParaRPr lang="en-GB" dirty="0"/>
          </a:p>
        </p:txBody>
      </p:sp>
    </p:spTree>
    <p:extLst>
      <p:ext uri="{BB962C8B-B14F-4D97-AF65-F5344CB8AC3E}">
        <p14:creationId xmlns:p14="http://schemas.microsoft.com/office/powerpoint/2010/main" val="129476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07C13-8B10-4110-B449-2E65250C9065}" type="slidenum">
              <a:rPr lang="en-GB" smtClean="0"/>
              <a:pPr/>
              <a:t>50</a:t>
            </a:fld>
            <a:endParaRPr lang="en-GB" dirty="0"/>
          </a:p>
        </p:txBody>
      </p:sp>
    </p:spTree>
    <p:extLst>
      <p:ext uri="{BB962C8B-B14F-4D97-AF65-F5344CB8AC3E}">
        <p14:creationId xmlns:p14="http://schemas.microsoft.com/office/powerpoint/2010/main" val="6676648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3007C13-8B10-4110-B449-2E65250C9065}" type="slidenum">
              <a:rPr lang="en-GB" smtClean="0"/>
              <a:pPr/>
              <a:t>51</a:t>
            </a:fld>
            <a:endParaRPr lang="en-GB" dirty="0"/>
          </a:p>
        </p:txBody>
      </p:sp>
    </p:spTree>
    <p:extLst>
      <p:ext uri="{BB962C8B-B14F-4D97-AF65-F5344CB8AC3E}">
        <p14:creationId xmlns:p14="http://schemas.microsoft.com/office/powerpoint/2010/main" val="20928234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07C13-8B10-4110-B449-2E65250C9065}" type="slidenum">
              <a:rPr lang="en-GB" smtClean="0"/>
              <a:pPr/>
              <a:t>52</a:t>
            </a:fld>
            <a:endParaRPr lang="en-GB" dirty="0"/>
          </a:p>
        </p:txBody>
      </p:sp>
    </p:spTree>
    <p:extLst>
      <p:ext uri="{BB962C8B-B14F-4D97-AF65-F5344CB8AC3E}">
        <p14:creationId xmlns:p14="http://schemas.microsoft.com/office/powerpoint/2010/main" val="13136237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you may ask – why is it crucial to involve the </a:t>
            </a:r>
            <a:r>
              <a:rPr lang="en-US" dirty="0" err="1"/>
              <a:t>multistakholder</a:t>
            </a:r>
            <a:r>
              <a:rPr lang="en-US" dirty="0"/>
              <a:t> perspectives.  Well, in addition to ensuring that outcomes measured in future trials are more representative of the lived experience, there is evidence in the voting results, indicating that for some outcomes are deemed critical by people with lived experience more than healthcare professionals.  This was subject of discussion in our consensus meeting, prior to final consensus from the group being obtained.</a:t>
            </a:r>
          </a:p>
          <a:p>
            <a:endParaRPr lang="en-US" dirty="0"/>
          </a:p>
          <a:p>
            <a:r>
              <a:rPr lang="en-US" dirty="0"/>
              <a:t>For example – sleep quality and duration was deemed critical by over 70% of people with epilepsy in round 2, compared to just 46% of professionals. </a:t>
            </a:r>
          </a:p>
        </p:txBody>
      </p:sp>
      <p:sp>
        <p:nvSpPr>
          <p:cNvPr id="4" name="Slide Number Placeholder 3"/>
          <p:cNvSpPr>
            <a:spLocks noGrp="1"/>
          </p:cNvSpPr>
          <p:nvPr>
            <p:ph type="sldNum" sz="quarter" idx="5"/>
          </p:nvPr>
        </p:nvSpPr>
        <p:spPr/>
        <p:txBody>
          <a:bodyPr/>
          <a:lstStyle/>
          <a:p>
            <a:fld id="{43007C13-8B10-4110-B449-2E65250C9065}" type="slidenum">
              <a:rPr lang="en-GB" smtClean="0"/>
              <a:pPr/>
              <a:t>53</a:t>
            </a:fld>
            <a:endParaRPr lang="en-GB" dirty="0"/>
          </a:p>
        </p:txBody>
      </p:sp>
    </p:spTree>
    <p:extLst>
      <p:ext uri="{BB962C8B-B14F-4D97-AF65-F5344CB8AC3E}">
        <p14:creationId xmlns:p14="http://schemas.microsoft.com/office/powerpoint/2010/main" val="5242998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map which outcome domains that have been deemed critical across these consensus and other COS exercises.</a:t>
            </a:r>
          </a:p>
          <a:p>
            <a:r>
              <a:rPr lang="en-US" dirty="0"/>
              <a:t>Unsurprisingly, seizure frequency related outcomes were deemed critical across all of the consensus exercises, in addition to tracking of HRQOL outcomes over time.</a:t>
            </a:r>
          </a:p>
          <a:p>
            <a:endParaRPr lang="en-US" dirty="0"/>
          </a:p>
          <a:p>
            <a:r>
              <a:rPr lang="en-US" dirty="0"/>
              <a:t>Of note, many of those outcomes that were not commonly reported in interventional studies have been deemed critical to measure in many of these consensus exercises.  The neuropsychological outcomes, healthcare utilization, as well as sleep related outcomes which may be impact by both epilepsy and seizures.</a:t>
            </a:r>
          </a:p>
          <a:p>
            <a:endParaRPr lang="en-US" dirty="0"/>
          </a:p>
        </p:txBody>
      </p:sp>
      <p:sp>
        <p:nvSpPr>
          <p:cNvPr id="4" name="Slide Number Placeholder 3"/>
          <p:cNvSpPr>
            <a:spLocks noGrp="1"/>
          </p:cNvSpPr>
          <p:nvPr>
            <p:ph type="sldNum" sz="quarter" idx="5"/>
          </p:nvPr>
        </p:nvSpPr>
        <p:spPr/>
        <p:txBody>
          <a:bodyPr/>
          <a:lstStyle/>
          <a:p>
            <a:fld id="{43007C13-8B10-4110-B449-2E65250C9065}" type="slidenum">
              <a:rPr lang="en-GB" smtClean="0"/>
              <a:pPr/>
              <a:t>54</a:t>
            </a:fld>
            <a:endParaRPr lang="en-GB" dirty="0"/>
          </a:p>
        </p:txBody>
      </p:sp>
    </p:spTree>
    <p:extLst>
      <p:ext uri="{BB962C8B-B14F-4D97-AF65-F5344CB8AC3E}">
        <p14:creationId xmlns:p14="http://schemas.microsoft.com/office/powerpoint/2010/main" val="3611371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07C13-8B10-4110-B449-2E65250C9065}" type="slidenum">
              <a:rPr lang="en-GB" smtClean="0"/>
              <a:pPr/>
              <a:t>6</a:t>
            </a:fld>
            <a:endParaRPr lang="en-GB" dirty="0"/>
          </a:p>
        </p:txBody>
      </p:sp>
    </p:spTree>
    <p:extLst>
      <p:ext uri="{BB962C8B-B14F-4D97-AF65-F5344CB8AC3E}">
        <p14:creationId xmlns:p14="http://schemas.microsoft.com/office/powerpoint/2010/main" val="653971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07C13-8B10-4110-B449-2E65250C9065}" type="slidenum">
              <a:rPr lang="en-GB" smtClean="0"/>
              <a:pPr/>
              <a:t>7</a:t>
            </a:fld>
            <a:endParaRPr lang="en-GB" dirty="0"/>
          </a:p>
        </p:txBody>
      </p:sp>
    </p:spTree>
    <p:extLst>
      <p:ext uri="{BB962C8B-B14F-4D97-AF65-F5344CB8AC3E}">
        <p14:creationId xmlns:p14="http://schemas.microsoft.com/office/powerpoint/2010/main" val="3831635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07C13-8B10-4110-B449-2E65250C9065}" type="slidenum">
              <a:rPr lang="en-GB" smtClean="0"/>
              <a:pPr/>
              <a:t>8</a:t>
            </a:fld>
            <a:endParaRPr lang="en-GB" dirty="0"/>
          </a:p>
        </p:txBody>
      </p:sp>
    </p:spTree>
    <p:extLst>
      <p:ext uri="{BB962C8B-B14F-4D97-AF65-F5344CB8AC3E}">
        <p14:creationId xmlns:p14="http://schemas.microsoft.com/office/powerpoint/2010/main" val="1821456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07C13-8B10-4110-B449-2E65250C9065}" type="slidenum">
              <a:rPr lang="en-GB" smtClean="0"/>
              <a:pPr/>
              <a:t>9</a:t>
            </a:fld>
            <a:endParaRPr lang="en-GB" dirty="0"/>
          </a:p>
        </p:txBody>
      </p:sp>
    </p:spTree>
    <p:extLst>
      <p:ext uri="{BB962C8B-B14F-4D97-AF65-F5344CB8AC3E}">
        <p14:creationId xmlns:p14="http://schemas.microsoft.com/office/powerpoint/2010/main" val="1509602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normAutofit/>
          </a:bodyPr>
          <a:lstStyle>
            <a:lvl1pPr>
              <a:buClr>
                <a:schemeClr val="tx2"/>
              </a:buClr>
              <a:defRPr sz="1200">
                <a:solidFill>
                  <a:srgbClr val="000000"/>
                </a:solidFill>
              </a:defRPr>
            </a:lvl1pPr>
            <a:lvl2pPr>
              <a:buClr>
                <a:schemeClr val="tx2"/>
              </a:buClr>
              <a:defRPr sz="1200">
                <a:solidFill>
                  <a:srgbClr val="000000"/>
                </a:solidFill>
              </a:defRPr>
            </a:lvl2pPr>
            <a:lvl3pPr>
              <a:buClr>
                <a:schemeClr val="tx2"/>
              </a:buClr>
              <a:defRPr sz="1200">
                <a:solidFill>
                  <a:srgbClr val="000000"/>
                </a:solidFill>
              </a:defRPr>
            </a:lvl3pPr>
            <a:lvl4pPr>
              <a:buClr>
                <a:schemeClr val="tx2"/>
              </a:buClr>
              <a:defRPr sz="1200">
                <a:solidFill>
                  <a:srgbClr val="000000"/>
                </a:solidFill>
              </a:defRPr>
            </a:lvl4pPr>
            <a:lvl5pPr>
              <a:buClr>
                <a:schemeClr val="tx2"/>
              </a:buClr>
              <a:defRPr sz="12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6544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normAutofit/>
          </a:bodyPr>
          <a:lstStyle>
            <a:lvl1pPr>
              <a:buClr>
                <a:schemeClr val="accent4"/>
              </a:buClr>
              <a:defRPr sz="1200">
                <a:solidFill>
                  <a:srgbClr val="000000"/>
                </a:solidFill>
              </a:defRPr>
            </a:lvl1pPr>
            <a:lvl2pPr>
              <a:buClr>
                <a:schemeClr val="accent4"/>
              </a:buClr>
              <a:defRPr sz="1200">
                <a:solidFill>
                  <a:srgbClr val="000000"/>
                </a:solidFill>
              </a:defRPr>
            </a:lvl2pPr>
            <a:lvl3pPr>
              <a:buClr>
                <a:schemeClr val="accent4"/>
              </a:buClr>
              <a:defRPr sz="1200">
                <a:solidFill>
                  <a:srgbClr val="000000"/>
                </a:solidFill>
              </a:defRPr>
            </a:lvl3pPr>
            <a:lvl4pPr>
              <a:buClr>
                <a:schemeClr val="accent4"/>
              </a:buClr>
              <a:defRPr sz="1200">
                <a:solidFill>
                  <a:srgbClr val="000000"/>
                </a:solidFill>
              </a:defRPr>
            </a:lvl4pPr>
            <a:lvl5pPr>
              <a:buClr>
                <a:schemeClr val="accent4"/>
              </a:buClr>
              <a:defRPr sz="12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a:xfrm>
            <a:off x="8411767" y="4693444"/>
            <a:ext cx="400050" cy="147638"/>
          </a:xfrm>
          <a:prstGeom prst="rect">
            <a:avLst/>
          </a:prstGeom>
        </p:spPr>
        <p:txBody>
          <a:bodyPr/>
          <a:lstStyle>
            <a:lvl1pPr>
              <a:defRPr>
                <a:solidFill>
                  <a:schemeClr val="tx2"/>
                </a:solidFill>
              </a:defRPr>
            </a:lvl1pPr>
          </a:lstStyle>
          <a:p>
            <a:fld id="{33AA3FBC-51B8-426A-8893-284E5C1F6D1D}" type="slidenum">
              <a:rPr lang="en-GB" smtClean="0"/>
              <a:pPr/>
              <a:t>‹#›</a:t>
            </a:fld>
            <a:endParaRPr lang="en-GB" dirty="0"/>
          </a:p>
        </p:txBody>
      </p:sp>
    </p:spTree>
    <p:extLst>
      <p:ext uri="{BB962C8B-B14F-4D97-AF65-F5344CB8AC3E}">
        <p14:creationId xmlns:p14="http://schemas.microsoft.com/office/powerpoint/2010/main" val="383573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290512"/>
            <a:ext cx="7972426" cy="738188"/>
          </a:xfrm>
        </p:spPr>
        <p:txBody>
          <a:bodyPr/>
          <a:lstStyle>
            <a:lvl1pPr>
              <a:defRPr>
                <a:solidFill>
                  <a:schemeClr val="tx2"/>
                </a:solidFill>
              </a:defRPr>
            </a:lvl1pPr>
          </a:lstStyle>
          <a:p>
            <a:r>
              <a:rPr lang="en-US" dirty="0"/>
              <a:t>Click to edit Master title style</a:t>
            </a:r>
            <a:endParaRPr lang="en-GB" dirty="0"/>
          </a:p>
        </p:txBody>
      </p:sp>
      <p:sp>
        <p:nvSpPr>
          <p:cNvPr id="3" name="Content Placeholder 2"/>
          <p:cNvSpPr>
            <a:spLocks noGrp="1"/>
          </p:cNvSpPr>
          <p:nvPr>
            <p:ph idx="1"/>
          </p:nvPr>
        </p:nvSpPr>
        <p:spPr>
          <a:xfrm>
            <a:off x="342901" y="1095376"/>
            <a:ext cx="7966709" cy="3128281"/>
          </a:xfrm>
        </p:spPr>
        <p:txBody>
          <a:bodyPr>
            <a:normAutofit/>
          </a:bodyPr>
          <a:lstStyle>
            <a:lvl1pPr>
              <a:buClr>
                <a:schemeClr val="tx2"/>
              </a:buClr>
              <a:defRPr sz="1200">
                <a:solidFill>
                  <a:srgbClr val="000000"/>
                </a:solidFill>
              </a:defRPr>
            </a:lvl1pPr>
            <a:lvl2pPr>
              <a:buClr>
                <a:schemeClr val="tx2"/>
              </a:buClr>
              <a:defRPr sz="1200">
                <a:solidFill>
                  <a:srgbClr val="000000"/>
                </a:solidFill>
              </a:defRPr>
            </a:lvl2pPr>
            <a:lvl3pPr>
              <a:buClr>
                <a:schemeClr val="tx2"/>
              </a:buClr>
              <a:defRPr sz="1200">
                <a:solidFill>
                  <a:srgbClr val="000000"/>
                </a:solidFill>
              </a:defRPr>
            </a:lvl3pPr>
            <a:lvl4pPr>
              <a:buClr>
                <a:schemeClr val="tx2"/>
              </a:buClr>
              <a:defRPr sz="1200">
                <a:solidFill>
                  <a:srgbClr val="000000"/>
                </a:solidFill>
              </a:defRPr>
            </a:lvl4pPr>
            <a:lvl5pPr>
              <a:buClr>
                <a:schemeClr val="tx2"/>
              </a:buClr>
              <a:defRPr sz="12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28919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290512"/>
            <a:ext cx="7972426" cy="738188"/>
          </a:xfrm>
        </p:spPr>
        <p:txBody>
          <a:bodyPr/>
          <a:lstStyle>
            <a:lvl1pPr>
              <a:defRPr>
                <a:solidFill>
                  <a:schemeClr val="tx2"/>
                </a:solidFill>
              </a:defRPr>
            </a:lvl1pPr>
          </a:lstStyle>
          <a:p>
            <a:r>
              <a:rPr lang="en-US" dirty="0"/>
              <a:t>Click to edit Master title style</a:t>
            </a:r>
            <a:endParaRPr lang="en-GB" dirty="0"/>
          </a:p>
        </p:txBody>
      </p:sp>
      <p:sp>
        <p:nvSpPr>
          <p:cNvPr id="3" name="Content Placeholder 2"/>
          <p:cNvSpPr>
            <a:spLocks noGrp="1"/>
          </p:cNvSpPr>
          <p:nvPr>
            <p:ph idx="1"/>
          </p:nvPr>
        </p:nvSpPr>
        <p:spPr>
          <a:xfrm>
            <a:off x="342901" y="1095376"/>
            <a:ext cx="7966709" cy="3128281"/>
          </a:xfrm>
        </p:spPr>
        <p:txBody>
          <a:bodyPr>
            <a:normAutofit/>
          </a:bodyPr>
          <a:lstStyle>
            <a:lvl1pPr>
              <a:buClr>
                <a:schemeClr val="tx2"/>
              </a:buClr>
              <a:defRPr sz="1200">
                <a:solidFill>
                  <a:srgbClr val="000000"/>
                </a:solidFill>
              </a:defRPr>
            </a:lvl1pPr>
            <a:lvl2pPr>
              <a:buClr>
                <a:schemeClr val="tx2"/>
              </a:buClr>
              <a:defRPr sz="1200">
                <a:solidFill>
                  <a:srgbClr val="000000"/>
                </a:solidFill>
              </a:defRPr>
            </a:lvl2pPr>
            <a:lvl3pPr>
              <a:buClr>
                <a:schemeClr val="tx2"/>
              </a:buClr>
              <a:defRPr sz="1200">
                <a:solidFill>
                  <a:srgbClr val="000000"/>
                </a:solidFill>
              </a:defRPr>
            </a:lvl3pPr>
            <a:lvl4pPr>
              <a:buClr>
                <a:schemeClr val="tx2"/>
              </a:buClr>
              <a:defRPr sz="1200">
                <a:solidFill>
                  <a:srgbClr val="000000"/>
                </a:solidFill>
              </a:defRPr>
            </a:lvl4pPr>
            <a:lvl5pPr>
              <a:buClr>
                <a:schemeClr val="tx2"/>
              </a:buClr>
              <a:defRPr sz="12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1677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buClr>
                <a:schemeClr val="tx2"/>
              </a:buClr>
              <a:defRPr>
                <a:solidFill>
                  <a:srgbClr val="000000"/>
                </a:solidFill>
              </a:defRPr>
            </a:lvl1pPr>
            <a:lvl2pPr>
              <a:buClr>
                <a:schemeClr val="tx2"/>
              </a:buClr>
              <a:defRPr>
                <a:solidFill>
                  <a:srgbClr val="000000"/>
                </a:solidFill>
              </a:defRPr>
            </a:lvl2pPr>
            <a:lvl3pPr>
              <a:buClr>
                <a:schemeClr val="tx2"/>
              </a:buClr>
              <a:defRPr>
                <a:solidFill>
                  <a:srgbClr val="000000"/>
                </a:solidFill>
              </a:defRPr>
            </a:lvl3pPr>
            <a:lvl4pPr>
              <a:buClr>
                <a:schemeClr val="tx2"/>
              </a:buClr>
              <a:defRPr>
                <a:solidFill>
                  <a:srgbClr val="000000"/>
                </a:solidFill>
              </a:defRPr>
            </a:lvl4pPr>
            <a:lvl5pPr>
              <a:buClr>
                <a:schemeClr val="tx2"/>
              </a:buCl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7782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bg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FD72F9C-E7DF-0037-4FFB-8CA9C265D3A9}"/>
              </a:ext>
            </a:extLst>
          </p:cNvPr>
          <p:cNvSpPr>
            <a:spLocks noGrp="1"/>
          </p:cNvSpPr>
          <p:nvPr>
            <p:ph type="ctrTitle"/>
          </p:nvPr>
        </p:nvSpPr>
        <p:spPr>
          <a:xfrm>
            <a:off x="342900" y="1403685"/>
            <a:ext cx="8286270" cy="2367221"/>
          </a:xfrm>
        </p:spPr>
        <p:txBody>
          <a:bodyPr anchor="b">
            <a:normAutofit/>
          </a:bodyPr>
          <a:lstStyle>
            <a:lvl1pPr algn="l">
              <a:lnSpc>
                <a:spcPct val="86000"/>
              </a:lnSpc>
              <a:defRPr sz="3000" b="1">
                <a:solidFill>
                  <a:schemeClr val="bg1"/>
                </a:solidFill>
              </a:defRPr>
            </a:lvl1pPr>
          </a:lstStyle>
          <a:p>
            <a:r>
              <a:rPr lang="en-US" dirty="0"/>
              <a:t>Click to edit Master title style</a:t>
            </a:r>
            <a:endParaRPr lang="en-GB" dirty="0"/>
          </a:p>
        </p:txBody>
      </p:sp>
      <p:sp>
        <p:nvSpPr>
          <p:cNvPr id="11" name="Subtitle 2">
            <a:extLst>
              <a:ext uri="{FF2B5EF4-FFF2-40B4-BE49-F238E27FC236}">
                <a16:creationId xmlns:a16="http://schemas.microsoft.com/office/drawing/2014/main" id="{A8F97D6C-EDAA-883F-6E9C-F2F12E684C7E}"/>
              </a:ext>
            </a:extLst>
          </p:cNvPr>
          <p:cNvSpPr>
            <a:spLocks noGrp="1"/>
          </p:cNvSpPr>
          <p:nvPr>
            <p:ph type="subTitle" idx="1"/>
          </p:nvPr>
        </p:nvSpPr>
        <p:spPr>
          <a:xfrm>
            <a:off x="342900" y="3833293"/>
            <a:ext cx="6611150" cy="389900"/>
          </a:xfrm>
        </p:spPr>
        <p:txBody>
          <a:bodyPr>
            <a:normAutofit/>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GB" dirty="0"/>
          </a:p>
        </p:txBody>
      </p:sp>
    </p:spTree>
    <p:extLst>
      <p:ext uri="{BB962C8B-B14F-4D97-AF65-F5344CB8AC3E}">
        <p14:creationId xmlns:p14="http://schemas.microsoft.com/office/powerpoint/2010/main" val="253033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Title Slide 4">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2900" y="3123868"/>
            <a:ext cx="3836068" cy="886201"/>
          </a:xfrm>
        </p:spPr>
        <p:txBody>
          <a:bodyPr anchor="t">
            <a:normAutofit/>
          </a:bodyPr>
          <a:lstStyle>
            <a:lvl1pPr algn="l">
              <a:lnSpc>
                <a:spcPct val="86000"/>
              </a:lnSpc>
              <a:defRPr sz="2500" b="1">
                <a:solidFill>
                  <a:schemeClr val="tx2"/>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342900" y="4033819"/>
            <a:ext cx="3825339" cy="389900"/>
          </a:xfrm>
        </p:spPr>
        <p:txBody>
          <a:bodyPr>
            <a:normAutofit/>
          </a:bodyPr>
          <a:lstStyle>
            <a:lvl1pPr marL="0" indent="0" algn="l">
              <a:buNone/>
              <a:defRPr sz="1400">
                <a:solidFill>
                  <a:srgbClr val="00000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GB" dirty="0"/>
          </a:p>
        </p:txBody>
      </p:sp>
    </p:spTree>
    <p:extLst>
      <p:ext uri="{BB962C8B-B14F-4D97-AF65-F5344CB8AC3E}">
        <p14:creationId xmlns:p14="http://schemas.microsoft.com/office/powerpoint/2010/main" val="84114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Title Slide 4">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2900" y="3123868"/>
            <a:ext cx="3836068" cy="886201"/>
          </a:xfrm>
        </p:spPr>
        <p:txBody>
          <a:bodyPr anchor="t">
            <a:normAutofit/>
          </a:bodyPr>
          <a:lstStyle>
            <a:lvl1pPr algn="l">
              <a:lnSpc>
                <a:spcPct val="86000"/>
              </a:lnSpc>
              <a:defRPr sz="2500" b="1">
                <a:solidFill>
                  <a:schemeClr val="tx2"/>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342900" y="4033819"/>
            <a:ext cx="3825339" cy="389900"/>
          </a:xfrm>
        </p:spPr>
        <p:txBody>
          <a:bodyPr>
            <a:normAutofit/>
          </a:bodyPr>
          <a:lstStyle>
            <a:lvl1pPr marL="0" indent="0" algn="l">
              <a:buNone/>
              <a:defRPr sz="1400">
                <a:solidFill>
                  <a:srgbClr val="00000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GB" dirty="0"/>
          </a:p>
        </p:txBody>
      </p:sp>
    </p:spTree>
    <p:extLst>
      <p:ext uri="{BB962C8B-B14F-4D97-AF65-F5344CB8AC3E}">
        <p14:creationId xmlns:p14="http://schemas.microsoft.com/office/powerpoint/2010/main" val="252346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0786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One Bo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F9987-CA01-46E3-B069-1F4D1A6F310F}"/>
              </a:ext>
            </a:extLst>
          </p:cNvPr>
          <p:cNvSpPr>
            <a:spLocks noGrp="1"/>
          </p:cNvSpPr>
          <p:nvPr>
            <p:ph type="title" hasCustomPrompt="1"/>
          </p:nvPr>
        </p:nvSpPr>
        <p:spPr>
          <a:xfrm>
            <a:off x="492125" y="374104"/>
            <a:ext cx="7886700" cy="994172"/>
          </a:xfrm>
          <a:prstGeom prst="rect">
            <a:avLst/>
          </a:prstGeom>
        </p:spPr>
        <p:txBody>
          <a:bodyPr/>
          <a:lstStyle>
            <a:lvl1pPr>
              <a:defRPr b="1" i="0">
                <a:latin typeface="Arial" panose="020B0604020202020204" pitchFamily="34" charset="0"/>
              </a:defRPr>
            </a:lvl1pPr>
          </a:lstStyle>
          <a:p>
            <a:r>
              <a:rPr lang="en-US"/>
              <a:t>Click to edit title style</a:t>
            </a:r>
          </a:p>
        </p:txBody>
      </p:sp>
      <p:sp>
        <p:nvSpPr>
          <p:cNvPr id="3" name="Content Placeholder 2">
            <a:extLst>
              <a:ext uri="{FF2B5EF4-FFF2-40B4-BE49-F238E27FC236}">
                <a16:creationId xmlns:a16="http://schemas.microsoft.com/office/drawing/2014/main" id="{4362B069-E3A9-446D-972F-27F57C452B8E}"/>
              </a:ext>
            </a:extLst>
          </p:cNvPr>
          <p:cNvSpPr>
            <a:spLocks noGrp="1"/>
          </p:cNvSpPr>
          <p:nvPr>
            <p:ph idx="1" hasCustomPrompt="1"/>
          </p:nvPr>
        </p:nvSpPr>
        <p:spPr>
          <a:xfrm>
            <a:off x="874980" y="1453816"/>
            <a:ext cx="7299212" cy="2741030"/>
          </a:xfrm>
          <a:prstGeom prst="rect">
            <a:avLst/>
          </a:prstGeom>
        </p:spPr>
        <p:txBody>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US"/>
              <a:t>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713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483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90512"/>
            <a:ext cx="5715000" cy="738188"/>
          </a:xfrm>
          <a:prstGeom prst="rect">
            <a:avLst/>
          </a:prstGeom>
        </p:spPr>
        <p:txBody>
          <a:bodyPr vert="horz" lIns="0" tIns="0" rIns="0" bIns="0" rtlCol="0" anchor="t">
            <a:normAutofit/>
          </a:bodyPr>
          <a:lstStyle/>
          <a:p>
            <a:r>
              <a:rPr lang="en-US" dirty="0"/>
              <a:t>Click to edit Master title style</a:t>
            </a:r>
            <a:endParaRPr lang="en-GB" dirty="0"/>
          </a:p>
        </p:txBody>
      </p:sp>
      <p:sp>
        <p:nvSpPr>
          <p:cNvPr id="3" name="Text Placeholder 2"/>
          <p:cNvSpPr>
            <a:spLocks noGrp="1"/>
          </p:cNvSpPr>
          <p:nvPr>
            <p:ph type="body" idx="1"/>
          </p:nvPr>
        </p:nvSpPr>
        <p:spPr>
          <a:xfrm>
            <a:off x="342900" y="1095376"/>
            <a:ext cx="5715000" cy="312828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Box 3">
            <a:extLst>
              <a:ext uri="{FF2B5EF4-FFF2-40B4-BE49-F238E27FC236}">
                <a16:creationId xmlns:a16="http://schemas.microsoft.com/office/drawing/2014/main" id="{CEE66B72-AEC0-9559-157D-266C373DE70C}"/>
              </a:ext>
            </a:extLst>
          </p:cNvPr>
          <p:cNvSpPr txBox="1"/>
          <p:nvPr userDrawn="1"/>
        </p:nvSpPr>
        <p:spPr>
          <a:xfrm>
            <a:off x="-53009" y="4904389"/>
            <a:ext cx="9267687" cy="246221"/>
          </a:xfrm>
          <a:prstGeom prst="rect">
            <a:avLst/>
          </a:prstGeom>
          <a:solidFill>
            <a:schemeClr val="tx2"/>
          </a:solidFill>
        </p:spPr>
        <p:txBody>
          <a:bodyPr wrap="square" rtlCol="0">
            <a:spAutoFit/>
          </a:bodyPr>
          <a:lstStyle/>
          <a:p>
            <a:pPr algn="ctr"/>
            <a:r>
              <a:rPr lang="en-US" sz="1000" dirty="0">
                <a:solidFill>
                  <a:schemeClr val="bg1"/>
                </a:solidFill>
              </a:rPr>
              <a:t>		James W. Mitchell 		 University of Liverpool	                     	</a:t>
            </a:r>
          </a:p>
        </p:txBody>
      </p:sp>
    </p:spTree>
    <p:extLst>
      <p:ext uri="{BB962C8B-B14F-4D97-AF65-F5344CB8AC3E}">
        <p14:creationId xmlns:p14="http://schemas.microsoft.com/office/powerpoint/2010/main" val="185963527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50" r:id="rId3"/>
    <p:sldLayoutId id="2147483676" r:id="rId4"/>
    <p:sldLayoutId id="2147483678" r:id="rId5"/>
    <p:sldLayoutId id="2147483679" r:id="rId6"/>
    <p:sldLayoutId id="2147483682" r:id="rId7"/>
    <p:sldLayoutId id="2147483686" r:id="rId8"/>
    <p:sldLayoutId id="2147483687"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800" rtl="0" eaLnBrk="1" latinLnBrk="0" hangingPunct="1">
        <a:lnSpc>
          <a:spcPct val="100000"/>
        </a:lnSpc>
        <a:spcBef>
          <a:spcPct val="0"/>
        </a:spcBef>
        <a:buNone/>
        <a:defRPr sz="2000" b="1"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p:titleStyle>
    <p:bodyStyle>
      <a:lvl1pPr marL="116681" indent="-116681" algn="l" defTabSz="685800" rtl="0" eaLnBrk="1" latinLnBrk="0" hangingPunct="1">
        <a:lnSpc>
          <a:spcPct val="100000"/>
        </a:lnSpc>
        <a:spcBef>
          <a:spcPts val="600"/>
        </a:spcBef>
        <a:buClr>
          <a:schemeClr val="tx2"/>
        </a:buClr>
        <a:buFont typeface="Arial" panose="020B0604020202020204" pitchFamily="34" charset="0"/>
        <a:buChar char="•"/>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100000"/>
        </a:lnSpc>
        <a:spcBef>
          <a:spcPts val="600"/>
        </a:spcBef>
        <a:buClr>
          <a:schemeClr val="tx2"/>
        </a:buClr>
        <a:buFont typeface="System Font Regular"/>
        <a:buChar char="-"/>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defRPr>
      </a:lvl2pPr>
      <a:lvl3pPr marL="8572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defRPr>
      </a:lvl4pPr>
      <a:lvl5pPr marL="15430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90512"/>
            <a:ext cx="5715000" cy="738188"/>
          </a:xfrm>
          <a:prstGeom prst="rect">
            <a:avLst/>
          </a:prstGeom>
        </p:spPr>
        <p:txBody>
          <a:bodyPr vert="horz" lIns="0" tIns="0" rIns="0" bIns="0" rtlCol="0" anchor="t">
            <a:normAutofit/>
          </a:bodyPr>
          <a:lstStyle/>
          <a:p>
            <a:r>
              <a:rPr lang="en-US" dirty="0"/>
              <a:t>Click to edit Master title style</a:t>
            </a:r>
            <a:endParaRPr lang="en-GB" dirty="0"/>
          </a:p>
        </p:txBody>
      </p:sp>
      <p:sp>
        <p:nvSpPr>
          <p:cNvPr id="3" name="Text Placeholder 2"/>
          <p:cNvSpPr>
            <a:spLocks noGrp="1"/>
          </p:cNvSpPr>
          <p:nvPr>
            <p:ph type="body" idx="1"/>
          </p:nvPr>
        </p:nvSpPr>
        <p:spPr>
          <a:xfrm>
            <a:off x="342900" y="1095376"/>
            <a:ext cx="5715000" cy="312828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8411767" y="4693444"/>
            <a:ext cx="400050" cy="147638"/>
          </a:xfrm>
          <a:prstGeom prst="rect">
            <a:avLst/>
          </a:prstGeom>
        </p:spPr>
        <p:txBody>
          <a:bodyPr vert="horz" lIns="0" tIns="0" rIns="0" bIns="0" rtlCol="0" anchor="ctr"/>
          <a:lstStyle>
            <a:lvl1pPr algn="r">
              <a:defRPr sz="800" b="0" i="0">
                <a:solidFill>
                  <a:schemeClr val="tx2"/>
                </a:solidFill>
                <a:latin typeface="Verdana" panose="020B0604030504040204" pitchFamily="34" charset="0"/>
              </a:defRPr>
            </a:lvl1pPr>
          </a:lstStyle>
          <a:p>
            <a:fld id="{33AA3FBC-51B8-426A-8893-284E5C1F6D1D}" type="slidenum">
              <a:rPr lang="en-GB" smtClean="0"/>
              <a:pPr/>
              <a:t>‹#›</a:t>
            </a:fld>
            <a:endParaRPr lang="en-GB" dirty="0"/>
          </a:p>
        </p:txBody>
      </p:sp>
      <p:sp>
        <p:nvSpPr>
          <p:cNvPr id="5" name="TextBox 4">
            <a:extLst>
              <a:ext uri="{FF2B5EF4-FFF2-40B4-BE49-F238E27FC236}">
                <a16:creationId xmlns:a16="http://schemas.microsoft.com/office/drawing/2014/main" id="{82F9FB64-EB76-D31A-1819-0069D704AB81}"/>
              </a:ext>
            </a:extLst>
          </p:cNvPr>
          <p:cNvSpPr txBox="1"/>
          <p:nvPr userDrawn="1"/>
        </p:nvSpPr>
        <p:spPr>
          <a:xfrm>
            <a:off x="-53009" y="4904389"/>
            <a:ext cx="9267687" cy="246221"/>
          </a:xfrm>
          <a:prstGeom prst="rect">
            <a:avLst/>
          </a:prstGeom>
          <a:solidFill>
            <a:schemeClr val="tx2"/>
          </a:solidFill>
        </p:spPr>
        <p:txBody>
          <a:bodyPr wrap="square" rtlCol="0">
            <a:spAutoFit/>
          </a:bodyPr>
          <a:lstStyle/>
          <a:p>
            <a:pPr algn="ctr"/>
            <a:r>
              <a:rPr lang="en-US" sz="1000" dirty="0">
                <a:solidFill>
                  <a:schemeClr val="bg1"/>
                </a:solidFill>
              </a:rPr>
              <a:t>		James W. Mitchell 		 University of Liverpool	                     	</a:t>
            </a:r>
          </a:p>
        </p:txBody>
      </p:sp>
    </p:spTree>
    <p:extLst>
      <p:ext uri="{BB962C8B-B14F-4D97-AF65-F5344CB8AC3E}">
        <p14:creationId xmlns:p14="http://schemas.microsoft.com/office/powerpoint/2010/main" val="618364241"/>
      </p:ext>
    </p:extLst>
  </p:cSld>
  <p:clrMap bg1="lt1" tx1="dk1" bg2="lt2" tx2="dk2" accent1="accent1" accent2="accent2" accent3="accent3" accent4="accent4" accent5="accent5" accent6="accent6" hlink="hlink" folHlink="folHlink"/>
  <p:sldLayoutIdLst>
    <p:sldLayoutId id="2147483684" r:id="rId1"/>
    <p:sldLayoutId id="2147483685"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800" rtl="0" eaLnBrk="1" latinLnBrk="0" hangingPunct="1">
        <a:lnSpc>
          <a:spcPct val="100000"/>
        </a:lnSpc>
        <a:spcBef>
          <a:spcPct val="0"/>
        </a:spcBef>
        <a:buNone/>
        <a:defRPr sz="2000" b="1"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p:titleStyle>
    <p:bodyStyle>
      <a:lvl1pPr marL="116681" indent="-116681" algn="l" defTabSz="685800" rtl="0" eaLnBrk="1" latinLnBrk="0" hangingPunct="1">
        <a:lnSpc>
          <a:spcPct val="100000"/>
        </a:lnSpc>
        <a:spcBef>
          <a:spcPts val="600"/>
        </a:spcBef>
        <a:buClr>
          <a:schemeClr val="tx2"/>
        </a:buClr>
        <a:buFont typeface="Arial" panose="020B0604020202020204" pitchFamily="34" charset="0"/>
        <a:buChar char="•"/>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100000"/>
        </a:lnSpc>
        <a:spcBef>
          <a:spcPts val="600"/>
        </a:spcBef>
        <a:buClr>
          <a:schemeClr val="tx2"/>
        </a:buClr>
        <a:buFont typeface="System Font Regular"/>
        <a:buChar char="-"/>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defRPr>
      </a:lvl2pPr>
      <a:lvl3pPr marL="8572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defRPr>
      </a:lvl4pPr>
      <a:lvl5pPr marL="15430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image" Target="../media/image10.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image" Target="../media/image7.png"/><Relationship Id="rId5" Type="http://schemas.openxmlformats.org/officeDocument/2006/relationships/tags" Target="../tags/tag27.xml"/><Relationship Id="rId10" Type="http://schemas.openxmlformats.org/officeDocument/2006/relationships/image" Target="../media/image5.png"/><Relationship Id="rId4" Type="http://schemas.openxmlformats.org/officeDocument/2006/relationships/tags" Target="../tags/tag26.xml"/><Relationship Id="rId9"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32.xml"/><Relationship Id="rId7" Type="http://schemas.openxmlformats.org/officeDocument/2006/relationships/tags" Target="../tags/tag36.xml"/><Relationship Id="rId12" Type="http://schemas.openxmlformats.org/officeDocument/2006/relationships/image" Target="../media/image10.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image" Target="../media/image7.png"/><Relationship Id="rId5" Type="http://schemas.openxmlformats.org/officeDocument/2006/relationships/tags" Target="../tags/tag34.xml"/><Relationship Id="rId10" Type="http://schemas.openxmlformats.org/officeDocument/2006/relationships/image" Target="../media/image5.png"/><Relationship Id="rId4" Type="http://schemas.openxmlformats.org/officeDocument/2006/relationships/tags" Target="../tags/tag33.xml"/><Relationship Id="rId9"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image" Target="../media/image10.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image" Target="../media/image7.png"/><Relationship Id="rId5" Type="http://schemas.openxmlformats.org/officeDocument/2006/relationships/tags" Target="../tags/tag41.xml"/><Relationship Id="rId10" Type="http://schemas.openxmlformats.org/officeDocument/2006/relationships/image" Target="../media/image5.png"/><Relationship Id="rId4" Type="http://schemas.openxmlformats.org/officeDocument/2006/relationships/tags" Target="../tags/tag40.xml"/><Relationship Id="rId9"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46.xml"/><Relationship Id="rId7" Type="http://schemas.openxmlformats.org/officeDocument/2006/relationships/tags" Target="../tags/tag50.xml"/><Relationship Id="rId12" Type="http://schemas.openxmlformats.org/officeDocument/2006/relationships/image" Target="../media/image10.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image" Target="../media/image7.png"/><Relationship Id="rId5" Type="http://schemas.openxmlformats.org/officeDocument/2006/relationships/tags" Target="../tags/tag48.xml"/><Relationship Id="rId10" Type="http://schemas.openxmlformats.org/officeDocument/2006/relationships/image" Target="../media/image5.png"/><Relationship Id="rId4" Type="http://schemas.openxmlformats.org/officeDocument/2006/relationships/tags" Target="../tags/tag47.xml"/><Relationship Id="rId9"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image" Target="../media/image11.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image" Target="../media/image7.png"/><Relationship Id="rId5" Type="http://schemas.openxmlformats.org/officeDocument/2006/relationships/tags" Target="../tags/tag55.xml"/><Relationship Id="rId10" Type="http://schemas.openxmlformats.org/officeDocument/2006/relationships/image" Target="../media/image5.png"/><Relationship Id="rId4" Type="http://schemas.openxmlformats.org/officeDocument/2006/relationships/tags" Target="../tags/tag54.xml"/><Relationship Id="rId9"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18" Type="http://schemas.openxmlformats.org/officeDocument/2006/relationships/image" Target="../media/image44.jpeg"/><Relationship Id="rId26" Type="http://schemas.openxmlformats.org/officeDocument/2006/relationships/image" Target="../media/image52.jpeg"/><Relationship Id="rId3" Type="http://schemas.openxmlformats.org/officeDocument/2006/relationships/image" Target="../media/image30.png"/><Relationship Id="rId21" Type="http://schemas.openxmlformats.org/officeDocument/2006/relationships/image" Target="../media/image47.jpeg"/><Relationship Id="rId7" Type="http://schemas.openxmlformats.org/officeDocument/2006/relationships/image" Target="../media/image33.jpeg"/><Relationship Id="rId12" Type="http://schemas.openxmlformats.org/officeDocument/2006/relationships/image" Target="../media/image38.png"/><Relationship Id="rId17" Type="http://schemas.openxmlformats.org/officeDocument/2006/relationships/image" Target="../media/image43.jpeg"/><Relationship Id="rId25" Type="http://schemas.openxmlformats.org/officeDocument/2006/relationships/image" Target="../media/image51.jpeg"/><Relationship Id="rId2" Type="http://schemas.openxmlformats.org/officeDocument/2006/relationships/notesSlide" Target="../notesSlides/notesSlide28.xml"/><Relationship Id="rId16" Type="http://schemas.openxmlformats.org/officeDocument/2006/relationships/image" Target="../media/image42.jpeg"/><Relationship Id="rId20" Type="http://schemas.openxmlformats.org/officeDocument/2006/relationships/image" Target="../media/image46.png"/><Relationship Id="rId29" Type="http://schemas.openxmlformats.org/officeDocument/2006/relationships/image" Target="../media/image55.png"/><Relationship Id="rId1" Type="http://schemas.openxmlformats.org/officeDocument/2006/relationships/slideLayout" Target="../slideLayouts/slideLayout11.xml"/><Relationship Id="rId6" Type="http://schemas.openxmlformats.org/officeDocument/2006/relationships/image" Target="../media/image32.jpeg"/><Relationship Id="rId11" Type="http://schemas.openxmlformats.org/officeDocument/2006/relationships/image" Target="../media/image37.jpeg"/><Relationship Id="rId24" Type="http://schemas.openxmlformats.org/officeDocument/2006/relationships/image" Target="../media/image50.jpeg"/><Relationship Id="rId5" Type="http://schemas.openxmlformats.org/officeDocument/2006/relationships/image" Target="../media/image31.png"/><Relationship Id="rId15" Type="http://schemas.openxmlformats.org/officeDocument/2006/relationships/image" Target="../media/image41.jpeg"/><Relationship Id="rId23" Type="http://schemas.openxmlformats.org/officeDocument/2006/relationships/image" Target="../media/image49.jpeg"/><Relationship Id="rId28" Type="http://schemas.openxmlformats.org/officeDocument/2006/relationships/image" Target="../media/image54.jpeg"/><Relationship Id="rId10" Type="http://schemas.openxmlformats.org/officeDocument/2006/relationships/image" Target="../media/image36.jpeg"/><Relationship Id="rId19" Type="http://schemas.openxmlformats.org/officeDocument/2006/relationships/image" Target="../media/image45.jpeg"/><Relationship Id="rId4" Type="http://schemas.microsoft.com/office/2007/relationships/hdphoto" Target="../media/hdphoto2.wdp"/><Relationship Id="rId9" Type="http://schemas.openxmlformats.org/officeDocument/2006/relationships/image" Target="../media/image35.jpeg"/><Relationship Id="rId14" Type="http://schemas.openxmlformats.org/officeDocument/2006/relationships/image" Target="../media/image40.jpeg"/><Relationship Id="rId22" Type="http://schemas.openxmlformats.org/officeDocument/2006/relationships/image" Target="../media/image48.jpeg"/><Relationship Id="rId27"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57.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png"/><Relationship Id="rId7" Type="http://schemas.openxmlformats.org/officeDocument/2006/relationships/image" Target="../media/image62.jpeg"/><Relationship Id="rId12"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11.xml"/><Relationship Id="rId5" Type="http://schemas.openxmlformats.org/officeDocument/2006/relationships/image" Target="../media/image57.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11.xml"/><Relationship Id="rId5" Type="http://schemas.openxmlformats.org/officeDocument/2006/relationships/image" Target="../media/image57.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1.png"/><Relationship Id="rId5" Type="http://schemas.microsoft.com/office/2007/relationships/hdphoto" Target="../media/hdphoto3.wdp"/><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4.wdp"/><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2.png"/><Relationship Id="rId5" Type="http://schemas.microsoft.com/office/2007/relationships/hdphoto" Target="../media/hdphoto3.wdp"/><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comet-initiative.org/studies"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image" Target="../media/image7.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image" Target="../media/image81.png"/><Relationship Id="rId5" Type="http://schemas.openxmlformats.org/officeDocument/2006/relationships/tags" Target="../tags/tag62.xml"/><Relationship Id="rId10" Type="http://schemas.openxmlformats.org/officeDocument/2006/relationships/image" Target="../media/image5.png"/><Relationship Id="rId4" Type="http://schemas.openxmlformats.org/officeDocument/2006/relationships/tags" Target="../tags/tag61.xml"/><Relationship Id="rId9"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hyperlink" Target="mailto:James.Mitchell@Liverpool.ac.uk" TargetMode="External"/><Relationship Id="rId7"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3.xml"/><Relationship Id="rId1" Type="http://schemas.openxmlformats.org/officeDocument/2006/relationships/slideLayout" Target="../slideLayouts/slideLayout11.xml"/><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microsoft.com/office/2018/10/relationships/comments" Target="../comments/modernComment_138_61F07BF4.xml"/><Relationship Id="rId2" Type="http://schemas.openxmlformats.org/officeDocument/2006/relationships/notesSlide" Target="../notesSlides/notesSlide54.xml"/><Relationship Id="rId1" Type="http://schemas.openxmlformats.org/officeDocument/2006/relationships/slideLayout" Target="../slideLayouts/slideLayout11.xml"/><Relationship Id="rId4" Type="http://schemas.openxmlformats.org/officeDocument/2006/relationships/image" Target="../media/image83.emf"/></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7.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6.png"/><Relationship Id="rId5" Type="http://schemas.openxmlformats.org/officeDocument/2006/relationships/tags" Target="../tags/tag6.xml"/><Relationship Id="rId10" Type="http://schemas.openxmlformats.org/officeDocument/2006/relationships/image" Target="../media/image5.png"/><Relationship Id="rId4" Type="http://schemas.openxmlformats.org/officeDocument/2006/relationships/tags" Target="../tags/tag5.xml"/><Relationship Id="rId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image" Target="../media/image7.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image" Target="../media/image8.png"/><Relationship Id="rId5" Type="http://schemas.openxmlformats.org/officeDocument/2006/relationships/tags" Target="../tags/tag13.xml"/><Relationship Id="rId10" Type="http://schemas.openxmlformats.org/officeDocument/2006/relationships/image" Target="../media/image5.png"/><Relationship Id="rId4" Type="http://schemas.openxmlformats.org/officeDocument/2006/relationships/tags" Target="../tags/tag12.xml"/><Relationship Id="rId9"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image" Target="../media/image7.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image" Target="../media/image9.png"/><Relationship Id="rId5" Type="http://schemas.openxmlformats.org/officeDocument/2006/relationships/tags" Target="../tags/tag20.xml"/><Relationship Id="rId10" Type="http://schemas.openxmlformats.org/officeDocument/2006/relationships/image" Target="../media/image5.png"/><Relationship Id="rId4" Type="http://schemas.openxmlformats.org/officeDocument/2006/relationships/tags" Target="../tags/tag19.xml"/><Relationship Id="rId9"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FD09E654-81AA-ED48-816E-D7D8A0C49582}"/>
              </a:ext>
            </a:extLst>
          </p:cNvPr>
          <p:cNvSpPr txBox="1">
            <a:spLocks/>
          </p:cNvSpPr>
          <p:nvPr/>
        </p:nvSpPr>
        <p:spPr>
          <a:xfrm>
            <a:off x="342899" y="4121884"/>
            <a:ext cx="4171950" cy="389900"/>
          </a:xfrm>
          <a:prstGeom prst="rect">
            <a:avLst/>
          </a:prstGeom>
        </p:spPr>
        <p:txBody>
          <a:bodyPr vert="horz" lIns="0" tIns="0" rIns="0" bIns="0" rtlCol="0">
            <a:normAutofit/>
          </a:bodyPr>
          <a:lstStyle>
            <a:lvl1pPr marL="0" indent="0" algn="l" defTabSz="685800" rtl="0" eaLnBrk="1" latinLnBrk="0" hangingPunct="1">
              <a:lnSpc>
                <a:spcPct val="100000"/>
              </a:lnSpc>
              <a:spcBef>
                <a:spcPts val="600"/>
              </a:spcBef>
              <a:buClr>
                <a:schemeClr val="accent3"/>
              </a:buClr>
              <a:buFont typeface="Arial" panose="020B0604020202020204" pitchFamily="34" charset="0"/>
              <a:buNone/>
              <a:defRPr sz="16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lgn="ctr" defTabSz="685800" rtl="0" eaLnBrk="1" latinLnBrk="0" hangingPunct="1">
              <a:lnSpc>
                <a:spcPct val="100000"/>
              </a:lnSpc>
              <a:spcBef>
                <a:spcPts val="600"/>
              </a:spcBef>
              <a:buClr>
                <a:schemeClr val="accent3"/>
              </a:buClr>
              <a:buFont typeface="System Font Regular"/>
              <a:buNone/>
              <a:defRPr sz="1500" kern="1200">
                <a:solidFill>
                  <a:schemeClr val="tx2"/>
                </a:solidFill>
                <a:latin typeface="Verdana" panose="020B0604030504040204" pitchFamily="34" charset="0"/>
                <a:ea typeface="Verdana" panose="020B0604030504040204" pitchFamily="34" charset="0"/>
                <a:cs typeface="Verdana" panose="020B0604030504040204" pitchFamily="34" charset="0"/>
              </a:defRPr>
            </a:lvl2pPr>
            <a:lvl3pPr marL="685800" indent="0" algn="ctr" defTabSz="685800" rtl="0" eaLnBrk="1" latinLnBrk="0" hangingPunct="1">
              <a:lnSpc>
                <a:spcPct val="100000"/>
              </a:lnSpc>
              <a:spcBef>
                <a:spcPts val="600"/>
              </a:spcBef>
              <a:buClr>
                <a:schemeClr val="accent3"/>
              </a:buClr>
              <a:buFont typeface="Arial" panose="020B0604020202020204" pitchFamily="34" charset="0"/>
              <a:buNone/>
              <a:defRPr sz="1350" kern="1200">
                <a:solidFill>
                  <a:schemeClr val="tx2"/>
                </a:solidFill>
                <a:latin typeface="Verdana" panose="020B0604030504040204" pitchFamily="34" charset="0"/>
                <a:ea typeface="Verdana" panose="020B0604030504040204" pitchFamily="34" charset="0"/>
                <a:cs typeface="Verdana" panose="020B0604030504040204" pitchFamily="34" charset="0"/>
              </a:defRPr>
            </a:lvl3pPr>
            <a:lvl4pPr marL="1028700" indent="0" algn="ctr" defTabSz="685800" rtl="0" eaLnBrk="1" latinLnBrk="0" hangingPunct="1">
              <a:lnSpc>
                <a:spcPct val="100000"/>
              </a:lnSpc>
              <a:spcBef>
                <a:spcPts val="600"/>
              </a:spcBef>
              <a:buClr>
                <a:schemeClr val="accent3"/>
              </a:buClr>
              <a:buFont typeface="Arial" panose="020B0604020202020204" pitchFamily="34" charset="0"/>
              <a:buNone/>
              <a:defRPr sz="1200" kern="1200">
                <a:solidFill>
                  <a:schemeClr val="tx2"/>
                </a:solidFill>
                <a:latin typeface="Verdana" panose="020B0604030504040204" pitchFamily="34" charset="0"/>
                <a:ea typeface="Verdana" panose="020B0604030504040204" pitchFamily="34" charset="0"/>
                <a:cs typeface="Verdana" panose="020B0604030504040204" pitchFamily="34" charset="0"/>
              </a:defRPr>
            </a:lvl4pPr>
            <a:lvl5pPr marL="1371600" indent="0" algn="ctr" defTabSz="685800" rtl="0" eaLnBrk="1" latinLnBrk="0" hangingPunct="1">
              <a:lnSpc>
                <a:spcPct val="100000"/>
              </a:lnSpc>
              <a:spcBef>
                <a:spcPts val="600"/>
              </a:spcBef>
              <a:buClr>
                <a:schemeClr val="accent3"/>
              </a:buClr>
              <a:buFont typeface="Arial" panose="020B0604020202020204" pitchFamily="34" charset="0"/>
              <a:buNone/>
              <a:defRPr sz="1200" kern="1200">
                <a:solidFill>
                  <a:schemeClr val="tx2"/>
                </a:solidFill>
                <a:latin typeface="Verdana" panose="020B0604030504040204" pitchFamily="34" charset="0"/>
                <a:ea typeface="Verdana" panose="020B0604030504040204" pitchFamily="34" charset="0"/>
                <a:cs typeface="Verdana" panose="020B0604030504040204" pitchFamily="34"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endParaRPr lang="en-US" dirty="0"/>
          </a:p>
        </p:txBody>
      </p:sp>
      <p:sp>
        <p:nvSpPr>
          <p:cNvPr id="7" name="Title 3">
            <a:extLst>
              <a:ext uri="{FF2B5EF4-FFF2-40B4-BE49-F238E27FC236}">
                <a16:creationId xmlns:a16="http://schemas.microsoft.com/office/drawing/2014/main" id="{01C19A0C-224A-1016-9273-3FB146DEF19D}"/>
              </a:ext>
            </a:extLst>
          </p:cNvPr>
          <p:cNvSpPr>
            <a:spLocks noGrp="1"/>
          </p:cNvSpPr>
          <p:nvPr>
            <p:ph type="ctrTitle"/>
          </p:nvPr>
        </p:nvSpPr>
        <p:spPr>
          <a:xfrm>
            <a:off x="171449" y="967478"/>
            <a:ext cx="8801101" cy="727439"/>
          </a:xfrm>
        </p:spPr>
        <p:txBody>
          <a:bodyPr anchor="ctr">
            <a:noAutofit/>
          </a:bodyPr>
          <a:lstStyle/>
          <a:p>
            <a:pPr algn="ctr"/>
            <a:r>
              <a:rPr lang="en-GB" i="1" u="none" strike="noStrike" dirty="0">
                <a:effectLst/>
                <a:latin typeface="Calibri" panose="020F0502020204030204" pitchFamily="34" charset="0"/>
              </a:rPr>
              <a:t>Meaningful outcomes for people with epilepsy</a:t>
            </a:r>
            <a:br>
              <a:rPr lang="en-GB" i="1" u="none" strike="noStrike" dirty="0">
                <a:effectLst/>
                <a:latin typeface="Calibri" panose="020F0502020204030204" pitchFamily="34" charset="0"/>
              </a:rPr>
            </a:br>
            <a:r>
              <a:rPr lang="en-GB" i="1" u="none" strike="noStrike" dirty="0">
                <a:effectLst/>
                <a:latin typeface="Calibri" panose="020F0502020204030204" pitchFamily="34" charset="0"/>
              </a:rPr>
              <a:t>EPSET Project, ICHOM Epilepsy, Outcome for routine care</a:t>
            </a:r>
            <a:endParaRPr lang="en-US" dirty="0"/>
          </a:p>
        </p:txBody>
      </p:sp>
      <p:sp>
        <p:nvSpPr>
          <p:cNvPr id="8" name="Subtitle 4">
            <a:extLst>
              <a:ext uri="{FF2B5EF4-FFF2-40B4-BE49-F238E27FC236}">
                <a16:creationId xmlns:a16="http://schemas.microsoft.com/office/drawing/2014/main" id="{972EB5E1-C1A0-43BA-F192-DDB089D4E348}"/>
              </a:ext>
            </a:extLst>
          </p:cNvPr>
          <p:cNvSpPr>
            <a:spLocks noGrp="1"/>
          </p:cNvSpPr>
          <p:nvPr>
            <p:ph type="subTitle" idx="1"/>
          </p:nvPr>
        </p:nvSpPr>
        <p:spPr>
          <a:xfrm>
            <a:off x="2834567" y="2333095"/>
            <a:ext cx="3844529" cy="887183"/>
          </a:xfrm>
        </p:spPr>
        <p:txBody>
          <a:bodyPr>
            <a:normAutofit/>
          </a:bodyPr>
          <a:lstStyle/>
          <a:p>
            <a:pPr algn="ctr"/>
            <a:r>
              <a:rPr lang="en-US" dirty="0"/>
              <a:t>James W. Mitchell, MBChB</a:t>
            </a:r>
          </a:p>
          <a:p>
            <a:pPr algn="ctr"/>
            <a:r>
              <a:rPr lang="en-US" dirty="0"/>
              <a:t>University of Liverpool</a:t>
            </a:r>
          </a:p>
          <a:p>
            <a:pPr algn="ctr"/>
            <a:r>
              <a:rPr lang="en-US" dirty="0"/>
              <a:t>Walton Centre NHS FT, Liverpool, UK</a:t>
            </a:r>
          </a:p>
          <a:p>
            <a:pPr algn="ctr"/>
            <a:endParaRPr lang="en-US" dirty="0"/>
          </a:p>
          <a:p>
            <a:pPr algn="ctr"/>
            <a:endParaRPr lang="en-US" dirty="0"/>
          </a:p>
        </p:txBody>
      </p:sp>
      <p:sp>
        <p:nvSpPr>
          <p:cNvPr id="3" name="Rectangle 2">
            <a:extLst>
              <a:ext uri="{FF2B5EF4-FFF2-40B4-BE49-F238E27FC236}">
                <a16:creationId xmlns:a16="http://schemas.microsoft.com/office/drawing/2014/main" id="{50BA76FF-33D3-3F11-AEF7-EF6246A91DE9}"/>
              </a:ext>
            </a:extLst>
          </p:cNvPr>
          <p:cNvSpPr/>
          <p:nvPr/>
        </p:nvSpPr>
        <p:spPr>
          <a:xfrm>
            <a:off x="-29210" y="4088298"/>
            <a:ext cx="9173210" cy="105520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93C046E8-9A9B-A7C4-9384-22A3450D5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582" y="4176022"/>
            <a:ext cx="1620233" cy="884415"/>
          </a:xfrm>
          <a:prstGeom prst="roundRect">
            <a:avLst/>
          </a:prstGeom>
          <a:noFill/>
          <a:extLst>
            <a:ext uri="{909E8E84-426E-40DD-AFC4-6F175D3DCCD1}">
              <a14:hiddenFill xmlns:a14="http://schemas.microsoft.com/office/drawing/2010/main">
                <a:solidFill>
                  <a:srgbClr val="FFFFFF"/>
                </a:solidFill>
              </a14:hiddenFill>
            </a:ext>
          </a:extLst>
        </p:spPr>
      </p:pic>
      <p:pic>
        <p:nvPicPr>
          <p:cNvPr id="4098" name="Picture 2" descr="Neurology – The Walton Centre NHS Foundation Trust – My Planned Care NHS">
            <a:extLst>
              <a:ext uri="{FF2B5EF4-FFF2-40B4-BE49-F238E27FC236}">
                <a16:creationId xmlns:a16="http://schemas.microsoft.com/office/drawing/2014/main" id="{36AC0258-D0E8-9D92-5E80-0147D595DA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8746" y="4208538"/>
            <a:ext cx="1582355" cy="73142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e Brain Conference (Guarantors of Brain) | Events | The British  Neuroscience Association">
            <a:extLst>
              <a:ext uri="{FF2B5EF4-FFF2-40B4-BE49-F238E27FC236}">
                <a16:creationId xmlns:a16="http://schemas.microsoft.com/office/drawing/2014/main" id="{014F911C-2D54-04FF-77A5-AF8C6AEE27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7200" y="4364808"/>
            <a:ext cx="1398661" cy="50217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Association of British Neurologists">
            <a:extLst>
              <a:ext uri="{FF2B5EF4-FFF2-40B4-BE49-F238E27FC236}">
                <a16:creationId xmlns:a16="http://schemas.microsoft.com/office/drawing/2014/main" id="{EAA991DC-A149-B982-83AA-4ACF8AF48C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5779" y="4333480"/>
            <a:ext cx="1069522" cy="481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33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6D5165-CFE8-7EFD-C395-EA38E62D89D1}"/>
              </a:ext>
            </a:extLst>
          </p:cNvPr>
          <p:cNvPicPr>
            <a:picLocks/>
          </p:cNvPicPr>
          <p:nvPr>
            <p:custDataLst>
              <p:tags r:id="rId2"/>
            </p:custDataLst>
          </p:nvPr>
        </p:nvPicPr>
        <p:blipFill>
          <a:blip r:embed="rId10"/>
          <a:stretch>
            <a:fillRect/>
          </a:stretch>
        </p:blipFill>
        <p:spPr>
          <a:xfrm>
            <a:off x="2926080" y="462915"/>
            <a:ext cx="777240" cy="338099"/>
          </a:xfrm>
          <a:prstGeom prst="rect">
            <a:avLst/>
          </a:prstGeom>
        </p:spPr>
      </p:pic>
      <p:sp>
        <p:nvSpPr>
          <p:cNvPr id="6" name="Rectangle 5">
            <a:extLst>
              <a:ext uri="{FF2B5EF4-FFF2-40B4-BE49-F238E27FC236}">
                <a16:creationId xmlns:a16="http://schemas.microsoft.com/office/drawing/2014/main" id="{DE41A513-2E1F-291D-B9BA-53B3B64736B5}"/>
              </a:ext>
            </a:extLst>
          </p:cNvPr>
          <p:cNvSpPr/>
          <p:nvPr>
            <p:custDataLst>
              <p:tags r:id="rId3"/>
            </p:custDataLst>
          </p:nvPr>
        </p:nvSpPr>
        <p:spPr>
          <a:xfrm>
            <a:off x="2926080" y="1928813"/>
            <a:ext cx="54864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rgbClr val="5B5B5B"/>
                </a:solidFill>
              </a:rPr>
              <a:t>In the past year - for outpatient clinic consultations how often do you record the date of the most recent seizure? 
1 star = 0-10%, 10 stars 90-100% of patient consultations</a:t>
            </a:r>
            <a:endParaRPr lang="en-US" sz="2400" b="1" dirty="0">
              <a:solidFill>
                <a:srgbClr val="5B5B5B"/>
              </a:solidFill>
            </a:endParaRPr>
          </a:p>
        </p:txBody>
      </p:sp>
      <p:sp>
        <p:nvSpPr>
          <p:cNvPr id="7" name="Rounded Rectangle 6">
            <a:extLst>
              <a:ext uri="{FF2B5EF4-FFF2-40B4-BE49-F238E27FC236}">
                <a16:creationId xmlns:a16="http://schemas.microsoft.com/office/drawing/2014/main" id="{2E58DA9D-FB02-B18C-E01B-0A99E60A854C}"/>
              </a:ext>
            </a:extLst>
          </p:cNvPr>
          <p:cNvSpPr/>
          <p:nvPr>
            <p:custDataLst>
              <p:tags r:id="rId4"/>
            </p:custDataLst>
          </p:nvPr>
        </p:nvSpPr>
        <p:spPr>
          <a:xfrm>
            <a:off x="4762500" y="297637"/>
            <a:ext cx="4000500" cy="668655"/>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fontScale="62500" lnSpcReduction="20000"/>
          </a:bodyPr>
          <a:lstStyle/>
          <a:p>
            <a:r>
              <a:rPr lang="en-US" sz="2000">
                <a:solidFill>
                  <a:srgbClr val="5B5B5B"/>
                </a:solidFill>
              </a:rPr>
              <a:t>Please download and install the Slido app on all computers you use</a:t>
            </a:r>
          </a:p>
        </p:txBody>
      </p:sp>
      <p:pic>
        <p:nvPicPr>
          <p:cNvPr id="9" name="Picture 8">
            <a:extLst>
              <a:ext uri="{FF2B5EF4-FFF2-40B4-BE49-F238E27FC236}">
                <a16:creationId xmlns:a16="http://schemas.microsoft.com/office/drawing/2014/main" id="{93280CF5-F22A-F7F9-AE4E-EED2BE90E801}"/>
              </a:ext>
            </a:extLst>
          </p:cNvPr>
          <p:cNvPicPr>
            <a:picLocks/>
          </p:cNvPicPr>
          <p:nvPr>
            <p:custDataLst>
              <p:tags r:id="rId5"/>
            </p:custDataLst>
          </p:nvPr>
        </p:nvPicPr>
        <p:blipFill>
          <a:blip r:embed="rId11"/>
          <a:stretch>
            <a:fillRect/>
          </a:stretch>
        </p:blipFill>
        <p:spPr>
          <a:xfrm>
            <a:off x="7976661" y="407965"/>
            <a:ext cx="447999" cy="447999"/>
          </a:xfrm>
          <a:prstGeom prst="rect">
            <a:avLst/>
          </a:prstGeom>
        </p:spPr>
      </p:pic>
      <p:sp>
        <p:nvSpPr>
          <p:cNvPr id="10" name="Rectangle 9">
            <a:extLst>
              <a:ext uri="{FF2B5EF4-FFF2-40B4-BE49-F238E27FC236}">
                <a16:creationId xmlns:a16="http://schemas.microsoft.com/office/drawing/2014/main" id="{24F61636-3825-4455-31CC-13C237FAA8FE}"/>
              </a:ext>
            </a:extLst>
          </p:cNvPr>
          <p:cNvSpPr/>
          <p:nvPr>
            <p:custDataLst>
              <p:tags r:id="rId6"/>
            </p:custDataLst>
          </p:nvPr>
        </p:nvSpPr>
        <p:spPr>
          <a:xfrm>
            <a:off x="2926080" y="4318000"/>
            <a:ext cx="5486400" cy="3381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77500" lnSpcReduction="20000"/>
          </a:bodyPr>
          <a:lstStyle/>
          <a:p>
            <a:r>
              <a:rPr lang="en-US" sz="2200" b="1">
                <a:solidFill>
                  <a:srgbClr val="5B5B5B"/>
                </a:solidFill>
              </a:rPr>
              <a:t>ⓘ</a:t>
            </a:r>
            <a:r>
              <a:rPr lang="en-US" sz="2000">
                <a:solidFill>
                  <a:srgbClr val="5B5B5B"/>
                </a:solidFill>
              </a:rPr>
              <a:t> Start presenting to display the poll results on this slide.</a:t>
            </a:r>
          </a:p>
        </p:txBody>
      </p:sp>
      <p:pic>
        <p:nvPicPr>
          <p:cNvPr id="8" name="Picture 7">
            <a:extLst>
              <a:ext uri="{FF2B5EF4-FFF2-40B4-BE49-F238E27FC236}">
                <a16:creationId xmlns:a16="http://schemas.microsoft.com/office/drawing/2014/main" id="{D178CBAE-002B-C077-75D4-6D9E77A29B7B}"/>
              </a:ext>
            </a:extLst>
          </p:cNvPr>
          <p:cNvPicPr>
            <a:picLocks/>
          </p:cNvPicPr>
          <p:nvPr>
            <p:custDataLst>
              <p:tags r:id="rId7"/>
            </p:custDataLst>
          </p:nvPr>
        </p:nvPicPr>
        <p:blipFill>
          <a:blip r:embed="rId12"/>
          <a:stretch>
            <a:fillRect/>
          </a:stretch>
        </p:blipFill>
        <p:spPr>
          <a:xfrm>
            <a:off x="868680" y="1703070"/>
            <a:ext cx="1737360" cy="1737360"/>
          </a:xfrm>
          <a:prstGeom prst="rect">
            <a:avLst/>
          </a:prstGeom>
        </p:spPr>
      </p:pic>
    </p:spTree>
    <p:custDataLst>
      <p:tags r:id="rId1"/>
    </p:custDataLst>
    <p:extLst>
      <p:ext uri="{BB962C8B-B14F-4D97-AF65-F5344CB8AC3E}">
        <p14:creationId xmlns:p14="http://schemas.microsoft.com/office/powerpoint/2010/main" val="305862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9ABAB4-D7F3-A9AF-61CA-6C1EF19BEC12}"/>
              </a:ext>
            </a:extLst>
          </p:cNvPr>
          <p:cNvPicPr>
            <a:picLocks/>
          </p:cNvPicPr>
          <p:nvPr>
            <p:custDataLst>
              <p:tags r:id="rId2"/>
            </p:custDataLst>
          </p:nvPr>
        </p:nvPicPr>
        <p:blipFill>
          <a:blip r:embed="rId10"/>
          <a:stretch>
            <a:fillRect/>
          </a:stretch>
        </p:blipFill>
        <p:spPr>
          <a:xfrm>
            <a:off x="2926080" y="462915"/>
            <a:ext cx="777240" cy="338099"/>
          </a:xfrm>
          <a:prstGeom prst="rect">
            <a:avLst/>
          </a:prstGeom>
        </p:spPr>
      </p:pic>
      <p:sp>
        <p:nvSpPr>
          <p:cNvPr id="6" name="Rectangle 5">
            <a:extLst>
              <a:ext uri="{FF2B5EF4-FFF2-40B4-BE49-F238E27FC236}">
                <a16:creationId xmlns:a16="http://schemas.microsoft.com/office/drawing/2014/main" id="{46E6957D-1B4E-2DDD-C34A-56802C2EBEB8}"/>
              </a:ext>
            </a:extLst>
          </p:cNvPr>
          <p:cNvSpPr/>
          <p:nvPr>
            <p:custDataLst>
              <p:tags r:id="rId3"/>
            </p:custDataLst>
          </p:nvPr>
        </p:nvSpPr>
        <p:spPr>
          <a:xfrm>
            <a:off x="2926080" y="1928813"/>
            <a:ext cx="54864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5B5B5B"/>
                </a:solidFill>
              </a:rPr>
              <a:t>In the past year - for outpatient clinic consultations how often do you record the average number of seizures over the past month / year for each seizure type? 
1 star = 0-10%, 10 stars 90-100% of patient consultations</a:t>
            </a:r>
          </a:p>
        </p:txBody>
      </p:sp>
      <p:sp>
        <p:nvSpPr>
          <p:cNvPr id="7" name="Rounded Rectangle 6">
            <a:extLst>
              <a:ext uri="{FF2B5EF4-FFF2-40B4-BE49-F238E27FC236}">
                <a16:creationId xmlns:a16="http://schemas.microsoft.com/office/drawing/2014/main" id="{91250410-AE16-3858-3C28-8FBB0EE61D1E}"/>
              </a:ext>
            </a:extLst>
          </p:cNvPr>
          <p:cNvSpPr/>
          <p:nvPr>
            <p:custDataLst>
              <p:tags r:id="rId4"/>
            </p:custDataLst>
          </p:nvPr>
        </p:nvSpPr>
        <p:spPr>
          <a:xfrm>
            <a:off x="4762500" y="297637"/>
            <a:ext cx="4000500" cy="668655"/>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fontScale="62500" lnSpcReduction="20000"/>
          </a:bodyPr>
          <a:lstStyle/>
          <a:p>
            <a:r>
              <a:rPr lang="en-US" sz="2000">
                <a:solidFill>
                  <a:srgbClr val="5B5B5B"/>
                </a:solidFill>
              </a:rPr>
              <a:t>Please download and install the Slido app on all computers you use</a:t>
            </a:r>
          </a:p>
        </p:txBody>
      </p:sp>
      <p:pic>
        <p:nvPicPr>
          <p:cNvPr id="9" name="Picture 8">
            <a:extLst>
              <a:ext uri="{FF2B5EF4-FFF2-40B4-BE49-F238E27FC236}">
                <a16:creationId xmlns:a16="http://schemas.microsoft.com/office/drawing/2014/main" id="{304A1211-22F3-75C8-517B-BC7E01C0DFBC}"/>
              </a:ext>
            </a:extLst>
          </p:cNvPr>
          <p:cNvPicPr>
            <a:picLocks/>
          </p:cNvPicPr>
          <p:nvPr>
            <p:custDataLst>
              <p:tags r:id="rId5"/>
            </p:custDataLst>
          </p:nvPr>
        </p:nvPicPr>
        <p:blipFill>
          <a:blip r:embed="rId11"/>
          <a:stretch>
            <a:fillRect/>
          </a:stretch>
        </p:blipFill>
        <p:spPr>
          <a:xfrm>
            <a:off x="7976661" y="407965"/>
            <a:ext cx="447999" cy="447999"/>
          </a:xfrm>
          <a:prstGeom prst="rect">
            <a:avLst/>
          </a:prstGeom>
        </p:spPr>
      </p:pic>
      <p:sp>
        <p:nvSpPr>
          <p:cNvPr id="10" name="Rectangle 9">
            <a:extLst>
              <a:ext uri="{FF2B5EF4-FFF2-40B4-BE49-F238E27FC236}">
                <a16:creationId xmlns:a16="http://schemas.microsoft.com/office/drawing/2014/main" id="{FA9DA504-1026-2212-9D1A-E7625BBB70D2}"/>
              </a:ext>
            </a:extLst>
          </p:cNvPr>
          <p:cNvSpPr/>
          <p:nvPr>
            <p:custDataLst>
              <p:tags r:id="rId6"/>
            </p:custDataLst>
          </p:nvPr>
        </p:nvSpPr>
        <p:spPr>
          <a:xfrm>
            <a:off x="2926080" y="4318000"/>
            <a:ext cx="5486400" cy="3381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77500" lnSpcReduction="20000"/>
          </a:bodyPr>
          <a:lstStyle/>
          <a:p>
            <a:r>
              <a:rPr lang="en-US" sz="2200" b="1">
                <a:solidFill>
                  <a:srgbClr val="5B5B5B"/>
                </a:solidFill>
              </a:rPr>
              <a:t>ⓘ</a:t>
            </a:r>
            <a:r>
              <a:rPr lang="en-US" sz="2000">
                <a:solidFill>
                  <a:srgbClr val="5B5B5B"/>
                </a:solidFill>
              </a:rPr>
              <a:t> Start presenting to display the poll results on this slide.</a:t>
            </a:r>
          </a:p>
        </p:txBody>
      </p:sp>
      <p:pic>
        <p:nvPicPr>
          <p:cNvPr id="8" name="Picture 7">
            <a:extLst>
              <a:ext uri="{FF2B5EF4-FFF2-40B4-BE49-F238E27FC236}">
                <a16:creationId xmlns:a16="http://schemas.microsoft.com/office/drawing/2014/main" id="{2FDB1B01-99C8-E3AE-F741-AE4D92BFEAD6}"/>
              </a:ext>
            </a:extLst>
          </p:cNvPr>
          <p:cNvPicPr>
            <a:picLocks/>
          </p:cNvPicPr>
          <p:nvPr>
            <p:custDataLst>
              <p:tags r:id="rId7"/>
            </p:custDataLst>
          </p:nvPr>
        </p:nvPicPr>
        <p:blipFill>
          <a:blip r:embed="rId12"/>
          <a:stretch>
            <a:fillRect/>
          </a:stretch>
        </p:blipFill>
        <p:spPr>
          <a:xfrm>
            <a:off x="868680" y="1703070"/>
            <a:ext cx="1737360" cy="1737360"/>
          </a:xfrm>
          <a:prstGeom prst="rect">
            <a:avLst/>
          </a:prstGeom>
        </p:spPr>
      </p:pic>
    </p:spTree>
    <p:custDataLst>
      <p:tags r:id="rId1"/>
    </p:custDataLst>
    <p:extLst>
      <p:ext uri="{BB962C8B-B14F-4D97-AF65-F5344CB8AC3E}">
        <p14:creationId xmlns:p14="http://schemas.microsoft.com/office/powerpoint/2010/main" val="35802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C8CB86-944C-2056-3B57-0C89C7DA5FE6}"/>
              </a:ext>
            </a:extLst>
          </p:cNvPr>
          <p:cNvPicPr>
            <a:picLocks/>
          </p:cNvPicPr>
          <p:nvPr>
            <p:custDataLst>
              <p:tags r:id="rId2"/>
            </p:custDataLst>
          </p:nvPr>
        </p:nvPicPr>
        <p:blipFill>
          <a:blip r:embed="rId10"/>
          <a:stretch>
            <a:fillRect/>
          </a:stretch>
        </p:blipFill>
        <p:spPr>
          <a:xfrm>
            <a:off x="2926080" y="462915"/>
            <a:ext cx="777240" cy="338099"/>
          </a:xfrm>
          <a:prstGeom prst="rect">
            <a:avLst/>
          </a:prstGeom>
        </p:spPr>
      </p:pic>
      <p:sp>
        <p:nvSpPr>
          <p:cNvPr id="6" name="Rectangle 5">
            <a:extLst>
              <a:ext uri="{FF2B5EF4-FFF2-40B4-BE49-F238E27FC236}">
                <a16:creationId xmlns:a16="http://schemas.microsoft.com/office/drawing/2014/main" id="{EEFAFDF4-1BC5-043F-873C-9E40EA1C41FF}"/>
              </a:ext>
            </a:extLst>
          </p:cNvPr>
          <p:cNvSpPr/>
          <p:nvPr>
            <p:custDataLst>
              <p:tags r:id="rId3"/>
            </p:custDataLst>
          </p:nvPr>
        </p:nvSpPr>
        <p:spPr>
          <a:xfrm>
            <a:off x="2926080" y="1928813"/>
            <a:ext cx="54864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5B5B5B"/>
                </a:solidFill>
              </a:rPr>
              <a:t>In the past year - how often do you routinely use seizure diaries to recorded the average number of seizures over the past month / year?
1 star = 0-10%, 10 stars 90-100% of patient consultations
</a:t>
            </a:r>
          </a:p>
        </p:txBody>
      </p:sp>
      <p:sp>
        <p:nvSpPr>
          <p:cNvPr id="7" name="Rounded Rectangle 6">
            <a:extLst>
              <a:ext uri="{FF2B5EF4-FFF2-40B4-BE49-F238E27FC236}">
                <a16:creationId xmlns:a16="http://schemas.microsoft.com/office/drawing/2014/main" id="{695273C6-9238-4A18-5F74-79BB9D687F76}"/>
              </a:ext>
            </a:extLst>
          </p:cNvPr>
          <p:cNvSpPr/>
          <p:nvPr>
            <p:custDataLst>
              <p:tags r:id="rId4"/>
            </p:custDataLst>
          </p:nvPr>
        </p:nvSpPr>
        <p:spPr>
          <a:xfrm>
            <a:off x="4762500" y="297637"/>
            <a:ext cx="4000500" cy="668655"/>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fontScale="62500" lnSpcReduction="20000"/>
          </a:bodyPr>
          <a:lstStyle/>
          <a:p>
            <a:r>
              <a:rPr lang="en-US" sz="2000">
                <a:solidFill>
                  <a:srgbClr val="5B5B5B"/>
                </a:solidFill>
              </a:rPr>
              <a:t>Please download and install the Slido app on all computers you use</a:t>
            </a:r>
          </a:p>
        </p:txBody>
      </p:sp>
      <p:pic>
        <p:nvPicPr>
          <p:cNvPr id="9" name="Picture 8">
            <a:extLst>
              <a:ext uri="{FF2B5EF4-FFF2-40B4-BE49-F238E27FC236}">
                <a16:creationId xmlns:a16="http://schemas.microsoft.com/office/drawing/2014/main" id="{38C51671-40D8-8A4D-2F19-400E45B3CAEC}"/>
              </a:ext>
            </a:extLst>
          </p:cNvPr>
          <p:cNvPicPr>
            <a:picLocks/>
          </p:cNvPicPr>
          <p:nvPr>
            <p:custDataLst>
              <p:tags r:id="rId5"/>
            </p:custDataLst>
          </p:nvPr>
        </p:nvPicPr>
        <p:blipFill>
          <a:blip r:embed="rId11"/>
          <a:stretch>
            <a:fillRect/>
          </a:stretch>
        </p:blipFill>
        <p:spPr>
          <a:xfrm>
            <a:off x="7976661" y="407965"/>
            <a:ext cx="447999" cy="447999"/>
          </a:xfrm>
          <a:prstGeom prst="rect">
            <a:avLst/>
          </a:prstGeom>
        </p:spPr>
      </p:pic>
      <p:sp>
        <p:nvSpPr>
          <p:cNvPr id="10" name="Rectangle 9">
            <a:extLst>
              <a:ext uri="{FF2B5EF4-FFF2-40B4-BE49-F238E27FC236}">
                <a16:creationId xmlns:a16="http://schemas.microsoft.com/office/drawing/2014/main" id="{26BA00E1-1793-A4EE-6046-FE15118A033F}"/>
              </a:ext>
            </a:extLst>
          </p:cNvPr>
          <p:cNvSpPr/>
          <p:nvPr>
            <p:custDataLst>
              <p:tags r:id="rId6"/>
            </p:custDataLst>
          </p:nvPr>
        </p:nvSpPr>
        <p:spPr>
          <a:xfrm>
            <a:off x="2926080" y="4318000"/>
            <a:ext cx="5486400" cy="3381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77500" lnSpcReduction="20000"/>
          </a:bodyPr>
          <a:lstStyle/>
          <a:p>
            <a:r>
              <a:rPr lang="en-US" sz="2200" b="1">
                <a:solidFill>
                  <a:srgbClr val="5B5B5B"/>
                </a:solidFill>
              </a:rPr>
              <a:t>ⓘ</a:t>
            </a:r>
            <a:r>
              <a:rPr lang="en-US" sz="2000">
                <a:solidFill>
                  <a:srgbClr val="5B5B5B"/>
                </a:solidFill>
              </a:rPr>
              <a:t> Start presenting to display the poll results on this slide.</a:t>
            </a:r>
          </a:p>
        </p:txBody>
      </p:sp>
      <p:pic>
        <p:nvPicPr>
          <p:cNvPr id="11" name="Picture 10">
            <a:extLst>
              <a:ext uri="{FF2B5EF4-FFF2-40B4-BE49-F238E27FC236}">
                <a16:creationId xmlns:a16="http://schemas.microsoft.com/office/drawing/2014/main" id="{FF6204E7-9756-BCA5-B8C3-3C5E835F8BCA}"/>
              </a:ext>
            </a:extLst>
          </p:cNvPr>
          <p:cNvPicPr>
            <a:picLocks/>
          </p:cNvPicPr>
          <p:nvPr>
            <p:custDataLst>
              <p:tags r:id="rId7"/>
            </p:custDataLst>
          </p:nvPr>
        </p:nvPicPr>
        <p:blipFill>
          <a:blip r:embed="rId12"/>
          <a:stretch>
            <a:fillRect/>
          </a:stretch>
        </p:blipFill>
        <p:spPr>
          <a:xfrm>
            <a:off x="868680" y="1703070"/>
            <a:ext cx="1737360" cy="1737360"/>
          </a:xfrm>
          <a:prstGeom prst="rect">
            <a:avLst/>
          </a:prstGeom>
        </p:spPr>
      </p:pic>
    </p:spTree>
    <p:custDataLst>
      <p:tags r:id="rId1"/>
    </p:custDataLst>
    <p:extLst>
      <p:ext uri="{BB962C8B-B14F-4D97-AF65-F5344CB8AC3E}">
        <p14:creationId xmlns:p14="http://schemas.microsoft.com/office/powerpoint/2010/main" val="145113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D4F4D3-E7BD-C339-301F-A7BED0EC9F1A}"/>
              </a:ext>
            </a:extLst>
          </p:cNvPr>
          <p:cNvPicPr>
            <a:picLocks/>
          </p:cNvPicPr>
          <p:nvPr>
            <p:custDataLst>
              <p:tags r:id="rId2"/>
            </p:custDataLst>
          </p:nvPr>
        </p:nvPicPr>
        <p:blipFill>
          <a:blip r:embed="rId10"/>
          <a:stretch>
            <a:fillRect/>
          </a:stretch>
        </p:blipFill>
        <p:spPr>
          <a:xfrm>
            <a:off x="2926080" y="462915"/>
            <a:ext cx="777240" cy="338099"/>
          </a:xfrm>
          <a:prstGeom prst="rect">
            <a:avLst/>
          </a:prstGeom>
        </p:spPr>
      </p:pic>
      <p:sp>
        <p:nvSpPr>
          <p:cNvPr id="6" name="Rectangle 5">
            <a:extLst>
              <a:ext uri="{FF2B5EF4-FFF2-40B4-BE49-F238E27FC236}">
                <a16:creationId xmlns:a16="http://schemas.microsoft.com/office/drawing/2014/main" id="{53CF6997-E2D8-45EE-7EC8-E6D57578B382}"/>
              </a:ext>
            </a:extLst>
          </p:cNvPr>
          <p:cNvSpPr/>
          <p:nvPr>
            <p:custDataLst>
              <p:tags r:id="rId3"/>
            </p:custDataLst>
          </p:nvPr>
        </p:nvSpPr>
        <p:spPr>
          <a:xfrm>
            <a:off x="2926080" y="1928813"/>
            <a:ext cx="54864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rgbClr val="5B5B5B"/>
                </a:solidFill>
              </a:rPr>
              <a:t>In the past year -  how often have you used I have used seizure detection devices to ascertain and record seizure frequencies?
1 star = 0-10%, 10 stars 90-100% of patient consultations
</a:t>
            </a:r>
          </a:p>
        </p:txBody>
      </p:sp>
      <p:sp>
        <p:nvSpPr>
          <p:cNvPr id="7" name="Rounded Rectangle 6">
            <a:extLst>
              <a:ext uri="{FF2B5EF4-FFF2-40B4-BE49-F238E27FC236}">
                <a16:creationId xmlns:a16="http://schemas.microsoft.com/office/drawing/2014/main" id="{36D51F55-B655-F07A-B44E-C9B216EAA26F}"/>
              </a:ext>
            </a:extLst>
          </p:cNvPr>
          <p:cNvSpPr/>
          <p:nvPr>
            <p:custDataLst>
              <p:tags r:id="rId4"/>
            </p:custDataLst>
          </p:nvPr>
        </p:nvSpPr>
        <p:spPr>
          <a:xfrm>
            <a:off x="4762500" y="297637"/>
            <a:ext cx="4000500" cy="668655"/>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fontScale="62500" lnSpcReduction="20000"/>
          </a:bodyPr>
          <a:lstStyle/>
          <a:p>
            <a:r>
              <a:rPr lang="en-US" sz="2000">
                <a:solidFill>
                  <a:srgbClr val="5B5B5B"/>
                </a:solidFill>
              </a:rPr>
              <a:t>Please download and install the Slido app on all computers you use</a:t>
            </a:r>
          </a:p>
        </p:txBody>
      </p:sp>
      <p:pic>
        <p:nvPicPr>
          <p:cNvPr id="9" name="Picture 8">
            <a:extLst>
              <a:ext uri="{FF2B5EF4-FFF2-40B4-BE49-F238E27FC236}">
                <a16:creationId xmlns:a16="http://schemas.microsoft.com/office/drawing/2014/main" id="{8B724550-661B-A7B4-7EF6-7E644AC75787}"/>
              </a:ext>
            </a:extLst>
          </p:cNvPr>
          <p:cNvPicPr>
            <a:picLocks/>
          </p:cNvPicPr>
          <p:nvPr>
            <p:custDataLst>
              <p:tags r:id="rId5"/>
            </p:custDataLst>
          </p:nvPr>
        </p:nvPicPr>
        <p:blipFill>
          <a:blip r:embed="rId11"/>
          <a:stretch>
            <a:fillRect/>
          </a:stretch>
        </p:blipFill>
        <p:spPr>
          <a:xfrm>
            <a:off x="7976661" y="407965"/>
            <a:ext cx="447999" cy="447999"/>
          </a:xfrm>
          <a:prstGeom prst="rect">
            <a:avLst/>
          </a:prstGeom>
        </p:spPr>
      </p:pic>
      <p:sp>
        <p:nvSpPr>
          <p:cNvPr id="10" name="Rectangle 9">
            <a:extLst>
              <a:ext uri="{FF2B5EF4-FFF2-40B4-BE49-F238E27FC236}">
                <a16:creationId xmlns:a16="http://schemas.microsoft.com/office/drawing/2014/main" id="{5024F807-7B63-F74F-79F3-087DFB537A4A}"/>
              </a:ext>
            </a:extLst>
          </p:cNvPr>
          <p:cNvSpPr/>
          <p:nvPr>
            <p:custDataLst>
              <p:tags r:id="rId6"/>
            </p:custDataLst>
          </p:nvPr>
        </p:nvSpPr>
        <p:spPr>
          <a:xfrm>
            <a:off x="2926080" y="4318000"/>
            <a:ext cx="5486400" cy="3381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77500" lnSpcReduction="20000"/>
          </a:bodyPr>
          <a:lstStyle/>
          <a:p>
            <a:r>
              <a:rPr lang="en-US" sz="2200" b="1">
                <a:solidFill>
                  <a:srgbClr val="5B5B5B"/>
                </a:solidFill>
              </a:rPr>
              <a:t>ⓘ</a:t>
            </a:r>
            <a:r>
              <a:rPr lang="en-US" sz="2000">
                <a:solidFill>
                  <a:srgbClr val="5B5B5B"/>
                </a:solidFill>
              </a:rPr>
              <a:t> Start presenting to display the poll results on this slide.</a:t>
            </a:r>
          </a:p>
        </p:txBody>
      </p:sp>
      <p:pic>
        <p:nvPicPr>
          <p:cNvPr id="4" name="Picture 3">
            <a:extLst>
              <a:ext uri="{FF2B5EF4-FFF2-40B4-BE49-F238E27FC236}">
                <a16:creationId xmlns:a16="http://schemas.microsoft.com/office/drawing/2014/main" id="{6B0E627A-FFD3-D3F1-A00D-0B556C30D8EA}"/>
              </a:ext>
            </a:extLst>
          </p:cNvPr>
          <p:cNvPicPr>
            <a:picLocks/>
          </p:cNvPicPr>
          <p:nvPr>
            <p:custDataLst>
              <p:tags r:id="rId7"/>
            </p:custDataLst>
          </p:nvPr>
        </p:nvPicPr>
        <p:blipFill>
          <a:blip r:embed="rId12"/>
          <a:stretch>
            <a:fillRect/>
          </a:stretch>
        </p:blipFill>
        <p:spPr>
          <a:xfrm>
            <a:off x="868680" y="1703070"/>
            <a:ext cx="1737360" cy="1737360"/>
          </a:xfrm>
          <a:prstGeom prst="rect">
            <a:avLst/>
          </a:prstGeom>
        </p:spPr>
      </p:pic>
    </p:spTree>
    <p:custDataLst>
      <p:tags r:id="rId1"/>
    </p:custDataLst>
    <p:extLst>
      <p:ext uri="{BB962C8B-B14F-4D97-AF65-F5344CB8AC3E}">
        <p14:creationId xmlns:p14="http://schemas.microsoft.com/office/powerpoint/2010/main" val="399761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3DA3EF-9332-F86C-1FBD-359F0E5F61F4}"/>
              </a:ext>
            </a:extLst>
          </p:cNvPr>
          <p:cNvPicPr>
            <a:picLocks/>
          </p:cNvPicPr>
          <p:nvPr>
            <p:custDataLst>
              <p:tags r:id="rId2"/>
            </p:custDataLst>
          </p:nvPr>
        </p:nvPicPr>
        <p:blipFill>
          <a:blip r:embed="rId10"/>
          <a:stretch>
            <a:fillRect/>
          </a:stretch>
        </p:blipFill>
        <p:spPr>
          <a:xfrm>
            <a:off x="2926080" y="462915"/>
            <a:ext cx="777240" cy="338099"/>
          </a:xfrm>
          <a:prstGeom prst="rect">
            <a:avLst/>
          </a:prstGeom>
        </p:spPr>
      </p:pic>
      <p:sp>
        <p:nvSpPr>
          <p:cNvPr id="6" name="Rectangle 5">
            <a:extLst>
              <a:ext uri="{FF2B5EF4-FFF2-40B4-BE49-F238E27FC236}">
                <a16:creationId xmlns:a16="http://schemas.microsoft.com/office/drawing/2014/main" id="{14032D70-6CF5-94B3-3DE1-41B677E3A328}"/>
              </a:ext>
            </a:extLst>
          </p:cNvPr>
          <p:cNvSpPr/>
          <p:nvPr>
            <p:custDataLst>
              <p:tags r:id="rId3"/>
            </p:custDataLst>
          </p:nvPr>
        </p:nvSpPr>
        <p:spPr>
          <a:xfrm>
            <a:off x="2926080" y="1928813"/>
            <a:ext cx="54864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Rank the following non-seizure outcomes in terms of importance</a:t>
            </a:r>
          </a:p>
        </p:txBody>
      </p:sp>
      <p:sp>
        <p:nvSpPr>
          <p:cNvPr id="7" name="Rounded Rectangle 6">
            <a:extLst>
              <a:ext uri="{FF2B5EF4-FFF2-40B4-BE49-F238E27FC236}">
                <a16:creationId xmlns:a16="http://schemas.microsoft.com/office/drawing/2014/main" id="{36A167BB-2B9C-5979-B2D9-B68715FDA978}"/>
              </a:ext>
            </a:extLst>
          </p:cNvPr>
          <p:cNvSpPr/>
          <p:nvPr>
            <p:custDataLst>
              <p:tags r:id="rId4"/>
            </p:custDataLst>
          </p:nvPr>
        </p:nvSpPr>
        <p:spPr>
          <a:xfrm>
            <a:off x="4762500" y="297637"/>
            <a:ext cx="4000500" cy="668655"/>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fontScale="62500" lnSpcReduction="20000"/>
          </a:bodyPr>
          <a:lstStyle/>
          <a:p>
            <a:r>
              <a:rPr lang="en-US" sz="2000">
                <a:solidFill>
                  <a:srgbClr val="5B5B5B"/>
                </a:solidFill>
              </a:rPr>
              <a:t>Please download and install the Slido app on all computers you use</a:t>
            </a:r>
          </a:p>
        </p:txBody>
      </p:sp>
      <p:pic>
        <p:nvPicPr>
          <p:cNvPr id="9" name="Picture 8">
            <a:extLst>
              <a:ext uri="{FF2B5EF4-FFF2-40B4-BE49-F238E27FC236}">
                <a16:creationId xmlns:a16="http://schemas.microsoft.com/office/drawing/2014/main" id="{4F6F2E77-11EF-8197-56CD-EA946C22626D}"/>
              </a:ext>
            </a:extLst>
          </p:cNvPr>
          <p:cNvPicPr>
            <a:picLocks/>
          </p:cNvPicPr>
          <p:nvPr>
            <p:custDataLst>
              <p:tags r:id="rId5"/>
            </p:custDataLst>
          </p:nvPr>
        </p:nvPicPr>
        <p:blipFill>
          <a:blip r:embed="rId11"/>
          <a:stretch>
            <a:fillRect/>
          </a:stretch>
        </p:blipFill>
        <p:spPr>
          <a:xfrm>
            <a:off x="7976661" y="407965"/>
            <a:ext cx="447999" cy="447999"/>
          </a:xfrm>
          <a:prstGeom prst="rect">
            <a:avLst/>
          </a:prstGeom>
        </p:spPr>
      </p:pic>
      <p:sp>
        <p:nvSpPr>
          <p:cNvPr id="10" name="Rectangle 9">
            <a:extLst>
              <a:ext uri="{FF2B5EF4-FFF2-40B4-BE49-F238E27FC236}">
                <a16:creationId xmlns:a16="http://schemas.microsoft.com/office/drawing/2014/main" id="{160CFC3D-A31E-5174-380A-8F24B8FC0554}"/>
              </a:ext>
            </a:extLst>
          </p:cNvPr>
          <p:cNvSpPr/>
          <p:nvPr>
            <p:custDataLst>
              <p:tags r:id="rId6"/>
            </p:custDataLst>
          </p:nvPr>
        </p:nvSpPr>
        <p:spPr>
          <a:xfrm>
            <a:off x="2926080" y="4318000"/>
            <a:ext cx="5486400" cy="3381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77500" lnSpcReduction="20000"/>
          </a:bodyPr>
          <a:lstStyle/>
          <a:p>
            <a:r>
              <a:rPr lang="en-US" sz="2200" b="1">
                <a:solidFill>
                  <a:srgbClr val="5B5B5B"/>
                </a:solidFill>
              </a:rPr>
              <a:t>ⓘ</a:t>
            </a:r>
            <a:r>
              <a:rPr lang="en-US" sz="2000">
                <a:solidFill>
                  <a:srgbClr val="5B5B5B"/>
                </a:solidFill>
              </a:rPr>
              <a:t> Start presenting to display the poll results on this slide.</a:t>
            </a:r>
          </a:p>
        </p:txBody>
      </p:sp>
      <p:pic>
        <p:nvPicPr>
          <p:cNvPr id="12" name="Picture 11">
            <a:extLst>
              <a:ext uri="{FF2B5EF4-FFF2-40B4-BE49-F238E27FC236}">
                <a16:creationId xmlns:a16="http://schemas.microsoft.com/office/drawing/2014/main" id="{A977FD80-93A2-E571-EC56-E0DE96F02A1E}"/>
              </a:ext>
            </a:extLst>
          </p:cNvPr>
          <p:cNvPicPr>
            <a:picLocks/>
          </p:cNvPicPr>
          <p:nvPr>
            <p:custDataLst>
              <p:tags r:id="rId7"/>
            </p:custDataLst>
          </p:nvPr>
        </p:nvPicPr>
        <p:blipFill>
          <a:blip r:embed="rId12"/>
          <a:stretch>
            <a:fillRect/>
          </a:stretch>
        </p:blipFill>
        <p:spPr>
          <a:xfrm>
            <a:off x="868680" y="1703070"/>
            <a:ext cx="1737360" cy="1737360"/>
          </a:xfrm>
          <a:prstGeom prst="rect">
            <a:avLst/>
          </a:prstGeom>
        </p:spPr>
      </p:pic>
    </p:spTree>
    <p:custDataLst>
      <p:tags r:id="rId1"/>
    </p:custDataLst>
    <p:extLst>
      <p:ext uri="{BB962C8B-B14F-4D97-AF65-F5344CB8AC3E}">
        <p14:creationId xmlns:p14="http://schemas.microsoft.com/office/powerpoint/2010/main" val="338538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9443020-EF93-4DD6-BF61-B26ED3E97034}"/>
              </a:ext>
            </a:extLst>
          </p:cNvPr>
          <p:cNvSpPr>
            <a:spLocks noGrp="1"/>
          </p:cNvSpPr>
          <p:nvPr>
            <p:ph idx="1"/>
          </p:nvPr>
        </p:nvSpPr>
        <p:spPr>
          <a:xfrm>
            <a:off x="147810" y="2172966"/>
            <a:ext cx="8848380" cy="2468191"/>
          </a:xfrm>
          <a:noFill/>
          <a:ln w="12700">
            <a:solidFill>
              <a:schemeClr val="tx1"/>
            </a:solidFill>
          </a:ln>
        </p:spPr>
        <p:txBody>
          <a:bodyPr numCol="4" spcCol="360000">
            <a:normAutofit fontScale="25000" lnSpcReduction="20000"/>
          </a:bodyPr>
          <a:lstStyle/>
          <a:p>
            <a:pPr marL="342900" indent="-189000">
              <a:spcBef>
                <a:spcPts val="0"/>
              </a:spcBef>
              <a:buClr>
                <a:srgbClr val="512B79"/>
              </a:buClr>
              <a:buSzPct val="90000"/>
              <a:buFont typeface="+mj-lt"/>
              <a:buAutoNum type="arabicPeriod"/>
            </a:pPr>
            <a:r>
              <a:rPr lang="en-GB" sz="3000" dirty="0"/>
              <a:t>Time to second primary generalised TC seizure</a:t>
            </a:r>
          </a:p>
          <a:p>
            <a:pPr marL="342900" indent="-189000">
              <a:spcBef>
                <a:spcPts val="0"/>
              </a:spcBef>
              <a:buClr>
                <a:srgbClr val="512B79"/>
              </a:buClr>
              <a:buSzPct val="90000"/>
              <a:buFont typeface="+mj-lt"/>
              <a:buAutoNum type="arabicPeriod"/>
            </a:pPr>
            <a:r>
              <a:rPr lang="en-GB" sz="3000" dirty="0"/>
              <a:t>Seizure freedom from TC seizures</a:t>
            </a:r>
          </a:p>
          <a:p>
            <a:pPr marL="342900" indent="-189000">
              <a:spcBef>
                <a:spcPts val="0"/>
              </a:spcBef>
              <a:buClr>
                <a:srgbClr val="512B79"/>
              </a:buClr>
              <a:buSzPct val="90000"/>
              <a:buFont typeface="+mj-lt"/>
              <a:buAutoNum type="arabicPeriod"/>
            </a:pPr>
            <a:r>
              <a:rPr lang="en-GB" sz="3000" dirty="0"/>
              <a:t>Time to first primary generalised TC seizure</a:t>
            </a:r>
          </a:p>
          <a:p>
            <a:pPr marL="342900" indent="-189000">
              <a:spcBef>
                <a:spcPts val="0"/>
              </a:spcBef>
              <a:buClr>
                <a:srgbClr val="512B79"/>
              </a:buClr>
              <a:buSzPct val="90000"/>
              <a:buFont typeface="+mj-lt"/>
              <a:buAutoNum type="arabicPeriod"/>
            </a:pPr>
            <a:r>
              <a:rPr lang="en-GB" sz="3000" dirty="0"/>
              <a:t>Percent change in seizure frequency per 28 days</a:t>
            </a:r>
          </a:p>
          <a:p>
            <a:pPr marL="342900" indent="-189000">
              <a:spcBef>
                <a:spcPts val="0"/>
              </a:spcBef>
              <a:buClr>
                <a:srgbClr val="512B79"/>
              </a:buClr>
              <a:buSzPct val="90000"/>
              <a:buFont typeface="+mj-lt"/>
              <a:buAutoNum type="arabicPeriod"/>
            </a:pPr>
            <a:r>
              <a:rPr lang="en-GB" sz="3000" dirty="0"/>
              <a:t>Change in days with absence seizures</a:t>
            </a:r>
          </a:p>
          <a:p>
            <a:pPr marL="342900" indent="-189000">
              <a:spcBef>
                <a:spcPts val="0"/>
              </a:spcBef>
              <a:buClr>
                <a:srgbClr val="512B79"/>
              </a:buClr>
              <a:buSzPct val="90000"/>
              <a:buFont typeface="+mj-lt"/>
              <a:buAutoNum type="arabicPeriod"/>
            </a:pPr>
            <a:r>
              <a:rPr lang="en-GB" sz="3000" dirty="0"/>
              <a:t>Percent change in absence seizures</a:t>
            </a:r>
          </a:p>
          <a:p>
            <a:pPr marL="342900" indent="-189000">
              <a:spcBef>
                <a:spcPts val="0"/>
              </a:spcBef>
              <a:buClr>
                <a:srgbClr val="512B79"/>
              </a:buClr>
              <a:buSzPct val="90000"/>
              <a:buFont typeface="+mj-lt"/>
              <a:buAutoNum type="arabicPeriod"/>
            </a:pPr>
            <a:r>
              <a:rPr lang="en-GB" sz="3000" dirty="0"/>
              <a:t>Percentage with 50% reduction in seizure frequency</a:t>
            </a:r>
          </a:p>
          <a:p>
            <a:pPr marL="342900" indent="-189000">
              <a:spcBef>
                <a:spcPts val="0"/>
              </a:spcBef>
              <a:buClr>
                <a:srgbClr val="512B79"/>
              </a:buClr>
              <a:buSzPct val="90000"/>
              <a:buFont typeface="+mj-lt"/>
              <a:buAutoNum type="arabicPeriod"/>
            </a:pPr>
            <a:r>
              <a:rPr lang="en-GB" sz="3000" dirty="0"/>
              <a:t>Percentage with 50% reduction in absence seizure days</a:t>
            </a:r>
          </a:p>
          <a:p>
            <a:pPr marL="342900" indent="-189000">
              <a:spcBef>
                <a:spcPts val="0"/>
              </a:spcBef>
              <a:buClr>
                <a:srgbClr val="512B79"/>
              </a:buClr>
              <a:buSzPct val="90000"/>
              <a:buFont typeface="+mj-lt"/>
              <a:buAutoNum type="arabicPeriod"/>
            </a:pPr>
            <a:r>
              <a:rPr lang="en-GB" sz="3000" dirty="0"/>
              <a:t>Change in days with myoclonic seizures</a:t>
            </a:r>
          </a:p>
          <a:p>
            <a:pPr marL="342900" indent="-189000">
              <a:spcBef>
                <a:spcPts val="0"/>
              </a:spcBef>
              <a:buClr>
                <a:srgbClr val="512B79"/>
              </a:buClr>
              <a:buSzPct val="90000"/>
              <a:buFont typeface="+mj-lt"/>
              <a:buAutoNum type="arabicPeriod"/>
            </a:pPr>
            <a:r>
              <a:rPr lang="en-GB" sz="3000" dirty="0"/>
              <a:t>Percent change in myoclonic seizures per 28 days</a:t>
            </a:r>
          </a:p>
          <a:p>
            <a:pPr marL="342900" indent="-189000">
              <a:spcBef>
                <a:spcPts val="0"/>
              </a:spcBef>
              <a:buClr>
                <a:srgbClr val="512B79"/>
              </a:buClr>
              <a:buSzPct val="90000"/>
              <a:buFont typeface="+mj-lt"/>
              <a:buAutoNum type="arabicPeriod"/>
            </a:pPr>
            <a:r>
              <a:rPr lang="en-GB" sz="3000" dirty="0"/>
              <a:t>Percentage with 50% reduction in myoclonic seizure frequency</a:t>
            </a:r>
          </a:p>
          <a:p>
            <a:pPr marL="342900" indent="-189000">
              <a:spcBef>
                <a:spcPts val="0"/>
              </a:spcBef>
              <a:buClr>
                <a:srgbClr val="512B79"/>
              </a:buClr>
              <a:buSzPct val="90000"/>
              <a:buFont typeface="+mj-lt"/>
              <a:buAutoNum type="arabicPeriod"/>
            </a:pPr>
            <a:r>
              <a:rPr lang="en-GB" sz="3000" dirty="0"/>
              <a:t>Seizure free status for primary TC seizures over 12 weeks</a:t>
            </a:r>
          </a:p>
          <a:p>
            <a:pPr marL="342900" indent="-189000">
              <a:spcBef>
                <a:spcPts val="0"/>
              </a:spcBef>
              <a:buClr>
                <a:srgbClr val="512B79"/>
              </a:buClr>
              <a:buSzPct val="90000"/>
              <a:buFont typeface="+mj-lt"/>
              <a:buAutoNum type="arabicPeriod"/>
            </a:pPr>
            <a:r>
              <a:rPr lang="en-GB" sz="3000" dirty="0"/>
              <a:t>Seizure free status for primary TC seizures over 24 weeks</a:t>
            </a:r>
          </a:p>
          <a:p>
            <a:pPr marL="342900" indent="-189000">
              <a:spcBef>
                <a:spcPts val="0"/>
              </a:spcBef>
              <a:buClr>
                <a:srgbClr val="512B79"/>
              </a:buClr>
              <a:buSzPct val="90000"/>
              <a:buFont typeface="+mj-lt"/>
              <a:buAutoNum type="arabicPeriod"/>
            </a:pPr>
            <a:r>
              <a:rPr lang="en-GB" sz="3000" dirty="0"/>
              <a:t>Seizure free status for all generalised seizure types over 12 weeks</a:t>
            </a:r>
          </a:p>
          <a:p>
            <a:pPr marL="342900" indent="-189000">
              <a:spcBef>
                <a:spcPts val="0"/>
              </a:spcBef>
              <a:buClr>
                <a:srgbClr val="512B79"/>
              </a:buClr>
              <a:buSzPct val="90000"/>
              <a:buFont typeface="+mj-lt"/>
              <a:buAutoNum type="arabicPeriod"/>
            </a:pPr>
            <a:r>
              <a:rPr lang="en-GB" sz="3000" dirty="0"/>
              <a:t>Seizure free status for all generalised seizure types over 24 weeks.</a:t>
            </a:r>
          </a:p>
          <a:p>
            <a:pPr marL="342900" indent="-189000">
              <a:spcBef>
                <a:spcPts val="0"/>
              </a:spcBef>
              <a:buClr>
                <a:srgbClr val="512B79"/>
              </a:buClr>
              <a:buSzPct val="90000"/>
              <a:buFont typeface="+mj-lt"/>
              <a:buAutoNum type="arabicPeriod"/>
            </a:pPr>
            <a:r>
              <a:rPr lang="en-GB" sz="3000" dirty="0"/>
              <a:t>QOLIE-31 Seizure worry</a:t>
            </a:r>
          </a:p>
          <a:p>
            <a:pPr marL="342900" indent="-189000">
              <a:spcBef>
                <a:spcPts val="0"/>
              </a:spcBef>
              <a:buClr>
                <a:srgbClr val="512B79"/>
              </a:buClr>
              <a:buSzPct val="90000"/>
              <a:buFont typeface="+mj-lt"/>
              <a:buAutoNum type="arabicPeriod"/>
            </a:pPr>
            <a:r>
              <a:rPr lang="en-GB" sz="3000" dirty="0"/>
              <a:t>QOLIE-31 Social functioning</a:t>
            </a:r>
          </a:p>
          <a:p>
            <a:pPr marL="342900" indent="-189000">
              <a:spcBef>
                <a:spcPts val="0"/>
              </a:spcBef>
              <a:buClr>
                <a:srgbClr val="512B79"/>
              </a:buClr>
              <a:buSzPct val="90000"/>
              <a:buFont typeface="+mj-lt"/>
              <a:buAutoNum type="arabicPeriod"/>
            </a:pPr>
            <a:r>
              <a:rPr lang="en-GB" sz="3000" dirty="0"/>
              <a:t>QOLIE-31 Energy/ fatigue</a:t>
            </a:r>
          </a:p>
          <a:p>
            <a:pPr marL="342900" indent="-189000">
              <a:spcBef>
                <a:spcPts val="0"/>
              </a:spcBef>
              <a:buClr>
                <a:srgbClr val="512B79"/>
              </a:buClr>
              <a:buSzPct val="90000"/>
              <a:buFont typeface="+mj-lt"/>
              <a:buAutoNum type="arabicPeriod"/>
            </a:pPr>
            <a:r>
              <a:rPr lang="en-GB" sz="3000" dirty="0"/>
              <a:t>QOLIE-31 Emotional well-being</a:t>
            </a:r>
          </a:p>
          <a:p>
            <a:pPr marL="342900" indent="-189000">
              <a:spcBef>
                <a:spcPts val="0"/>
              </a:spcBef>
              <a:buClr>
                <a:srgbClr val="512B79"/>
              </a:buClr>
              <a:buSzPct val="90000"/>
              <a:buFont typeface="+mj-lt"/>
              <a:buAutoNum type="arabicPeriod"/>
            </a:pPr>
            <a:r>
              <a:rPr lang="en-GB" sz="3000" dirty="0"/>
              <a:t>QOLIE-31 Cognitive functioning</a:t>
            </a:r>
          </a:p>
          <a:p>
            <a:pPr marL="342900" indent="-189000">
              <a:spcBef>
                <a:spcPts val="0"/>
              </a:spcBef>
              <a:buClr>
                <a:srgbClr val="512B79"/>
              </a:buClr>
              <a:buSzPct val="90000"/>
              <a:buFont typeface="+mj-lt"/>
              <a:buAutoNum type="arabicPeriod"/>
            </a:pPr>
            <a:r>
              <a:rPr lang="en-GB" sz="3000" dirty="0"/>
              <a:t>QOLIE-31 Overall QOL</a:t>
            </a:r>
          </a:p>
          <a:p>
            <a:pPr marL="342900" indent="-189000">
              <a:spcBef>
                <a:spcPts val="0"/>
              </a:spcBef>
              <a:buClr>
                <a:srgbClr val="512B79"/>
              </a:buClr>
              <a:buSzPct val="90000"/>
              <a:buFont typeface="+mj-lt"/>
              <a:buAutoNum type="arabicPeriod"/>
            </a:pPr>
            <a:r>
              <a:rPr lang="en-GB" sz="3000" dirty="0"/>
              <a:t>QOLIE-31 Medication effects</a:t>
            </a:r>
          </a:p>
          <a:p>
            <a:pPr marL="342900" indent="-189000">
              <a:spcBef>
                <a:spcPts val="0"/>
              </a:spcBef>
              <a:buClr>
                <a:srgbClr val="512B79"/>
              </a:buClr>
              <a:buSzPct val="90000"/>
              <a:buFont typeface="+mj-lt"/>
              <a:buAutoNum type="arabicPeriod"/>
            </a:pPr>
            <a:r>
              <a:rPr lang="en-GB" sz="3000" dirty="0"/>
              <a:t>QOLIE-31 Total scores</a:t>
            </a:r>
          </a:p>
          <a:p>
            <a:pPr marL="342900" indent="-189000">
              <a:spcBef>
                <a:spcPts val="0"/>
              </a:spcBef>
              <a:buClr>
                <a:srgbClr val="512B79"/>
              </a:buClr>
              <a:buSzPct val="90000"/>
              <a:buFont typeface="+mj-lt"/>
              <a:buAutoNum type="arabicPeriod"/>
            </a:pPr>
            <a:r>
              <a:rPr lang="en-GB" sz="3000" dirty="0" err="1"/>
              <a:t>PedsQL</a:t>
            </a:r>
            <a:r>
              <a:rPr lang="en-GB" sz="3000" dirty="0"/>
              <a:t> Physical functioning (</a:t>
            </a:r>
            <a:r>
              <a:rPr lang="en-GB" sz="3000" dirty="0" err="1"/>
              <a:t>paeds</a:t>
            </a:r>
            <a:r>
              <a:rPr lang="en-GB" sz="3000" dirty="0"/>
              <a:t>)</a:t>
            </a:r>
          </a:p>
          <a:p>
            <a:pPr marL="342900" indent="-189000">
              <a:spcBef>
                <a:spcPts val="0"/>
              </a:spcBef>
              <a:buClr>
                <a:srgbClr val="512B79"/>
              </a:buClr>
              <a:buSzPct val="90000"/>
              <a:buFont typeface="+mj-lt"/>
              <a:buAutoNum type="arabicPeriod"/>
            </a:pPr>
            <a:r>
              <a:rPr lang="en-GB" sz="3000" dirty="0" err="1"/>
              <a:t>PedsQL</a:t>
            </a:r>
            <a:r>
              <a:rPr lang="en-GB" sz="3000" dirty="0"/>
              <a:t> Emotional functioning (</a:t>
            </a:r>
            <a:r>
              <a:rPr lang="en-GB" sz="3000" dirty="0" err="1"/>
              <a:t>paeds</a:t>
            </a:r>
            <a:r>
              <a:rPr lang="en-GB" sz="3000" dirty="0"/>
              <a:t>)</a:t>
            </a:r>
          </a:p>
          <a:p>
            <a:pPr marL="342900" indent="-189000">
              <a:spcBef>
                <a:spcPts val="0"/>
              </a:spcBef>
              <a:buClr>
                <a:srgbClr val="512B79"/>
              </a:buClr>
              <a:buSzPct val="90000"/>
              <a:buFont typeface="+mj-lt"/>
              <a:buAutoNum type="arabicPeriod"/>
            </a:pPr>
            <a:r>
              <a:rPr lang="en-GB" sz="3000" dirty="0" err="1"/>
              <a:t>PedsQL</a:t>
            </a:r>
            <a:r>
              <a:rPr lang="en-GB" sz="3000" dirty="0"/>
              <a:t> Social functioning (</a:t>
            </a:r>
            <a:r>
              <a:rPr lang="en-GB" sz="3000" dirty="0" err="1"/>
              <a:t>paeds</a:t>
            </a:r>
            <a:r>
              <a:rPr lang="en-GB" sz="3000" dirty="0"/>
              <a:t>)</a:t>
            </a:r>
          </a:p>
          <a:p>
            <a:pPr marL="342900" indent="-189000">
              <a:spcBef>
                <a:spcPts val="0"/>
              </a:spcBef>
              <a:buClr>
                <a:srgbClr val="512B79"/>
              </a:buClr>
              <a:buSzPct val="90000"/>
              <a:buFont typeface="+mj-lt"/>
              <a:buAutoNum type="arabicPeriod"/>
            </a:pPr>
            <a:r>
              <a:rPr lang="en-GB" sz="3000" dirty="0" err="1"/>
              <a:t>PedsQL</a:t>
            </a:r>
            <a:r>
              <a:rPr lang="en-GB" sz="3000" dirty="0"/>
              <a:t> School functioning</a:t>
            </a:r>
          </a:p>
          <a:p>
            <a:pPr marL="342900" indent="-189000">
              <a:spcBef>
                <a:spcPts val="0"/>
              </a:spcBef>
              <a:buClr>
                <a:srgbClr val="512B79"/>
              </a:buClr>
              <a:buSzPct val="90000"/>
              <a:buFont typeface="+mj-lt"/>
              <a:buAutoNum type="arabicPeriod"/>
            </a:pPr>
            <a:r>
              <a:rPr lang="en-GB" sz="3000" dirty="0" err="1"/>
              <a:t>PedsQL</a:t>
            </a:r>
            <a:r>
              <a:rPr lang="en-GB" sz="3000" dirty="0"/>
              <a:t> total score</a:t>
            </a:r>
          </a:p>
          <a:p>
            <a:pPr marL="342900" indent="-189000">
              <a:spcBef>
                <a:spcPts val="0"/>
              </a:spcBef>
              <a:buClr>
                <a:srgbClr val="512B79"/>
              </a:buClr>
              <a:buSzPct val="90000"/>
              <a:buFont typeface="+mj-lt"/>
              <a:buAutoNum type="arabicPeriod"/>
            </a:pPr>
            <a:r>
              <a:rPr lang="en-GB" sz="3000" dirty="0"/>
              <a:t>Change in EQ-5D-3L QOL</a:t>
            </a:r>
          </a:p>
          <a:p>
            <a:pPr marL="342900" indent="-189000">
              <a:spcBef>
                <a:spcPts val="0"/>
              </a:spcBef>
              <a:buClr>
                <a:srgbClr val="512B79"/>
              </a:buClr>
              <a:buSzPct val="90000"/>
              <a:buFont typeface="+mj-lt"/>
              <a:buAutoNum type="arabicPeriod"/>
            </a:pPr>
            <a:r>
              <a:rPr lang="en-GB" sz="3000" dirty="0"/>
              <a:t>Change in EQ-5D-3L VAS score</a:t>
            </a:r>
          </a:p>
          <a:p>
            <a:pPr marL="342900" indent="-189000">
              <a:spcBef>
                <a:spcPts val="0"/>
              </a:spcBef>
              <a:buClr>
                <a:srgbClr val="512B79"/>
              </a:buClr>
              <a:buSzPct val="90000"/>
              <a:buFont typeface="+mj-lt"/>
              <a:buAutoNum type="arabicPeriod"/>
            </a:pPr>
            <a:r>
              <a:rPr lang="en-GB" sz="3000" dirty="0"/>
              <a:t>Healthcare resource use – medical procedures</a:t>
            </a:r>
          </a:p>
          <a:p>
            <a:pPr marL="342900" indent="-189000">
              <a:spcBef>
                <a:spcPts val="0"/>
              </a:spcBef>
              <a:buClr>
                <a:srgbClr val="512B79"/>
              </a:buClr>
              <a:buSzPct val="90000"/>
              <a:buFont typeface="+mj-lt"/>
              <a:buAutoNum type="arabicPeriod"/>
            </a:pPr>
            <a:r>
              <a:rPr lang="en-GB" sz="3000" dirty="0"/>
              <a:t>Healthcare resource use – hospitalization</a:t>
            </a:r>
          </a:p>
          <a:p>
            <a:pPr marL="342900" indent="-189000">
              <a:spcBef>
                <a:spcPts val="0"/>
              </a:spcBef>
              <a:buClr>
                <a:srgbClr val="512B79"/>
              </a:buClr>
              <a:buSzPct val="90000"/>
              <a:buFont typeface="+mj-lt"/>
              <a:buAutoNum type="arabicPeriod"/>
            </a:pPr>
            <a:r>
              <a:rPr lang="en-GB" sz="3000" dirty="0"/>
              <a:t>Healthcare resource use – provider visits</a:t>
            </a:r>
          </a:p>
          <a:p>
            <a:pPr marL="342900" indent="-189000">
              <a:spcBef>
                <a:spcPts val="0"/>
              </a:spcBef>
              <a:buClr>
                <a:srgbClr val="512B79"/>
              </a:buClr>
              <a:buSzPct val="90000"/>
              <a:buFont typeface="+mj-lt"/>
              <a:buAutoNum type="arabicPeriod"/>
            </a:pPr>
            <a:r>
              <a:rPr lang="en-GB" sz="3000" dirty="0"/>
              <a:t>Number of working days lost or school days lost due to epilepsy</a:t>
            </a:r>
          </a:p>
          <a:p>
            <a:pPr marL="342900" indent="-189000">
              <a:spcBef>
                <a:spcPts val="0"/>
              </a:spcBef>
              <a:buClr>
                <a:srgbClr val="512B79"/>
              </a:buClr>
              <a:buSzPct val="90000"/>
              <a:buFont typeface="+mj-lt"/>
              <a:buAutoNum type="arabicPeriod"/>
            </a:pPr>
            <a:r>
              <a:rPr lang="en-GB" sz="3000" dirty="0"/>
              <a:t>Number of days with help from caregiver due to epilepsy</a:t>
            </a:r>
          </a:p>
          <a:p>
            <a:pPr marL="342900" indent="-189000">
              <a:spcBef>
                <a:spcPts val="0"/>
              </a:spcBef>
              <a:buClr>
                <a:srgbClr val="512B79"/>
              </a:buClr>
              <a:buSzPct val="90000"/>
              <a:buFont typeface="+mj-lt"/>
              <a:buAutoNum type="arabicPeriod"/>
            </a:pPr>
            <a:r>
              <a:rPr lang="en-GB" sz="3000" dirty="0"/>
              <a:t>Adverse event – spontaneous reporting</a:t>
            </a:r>
          </a:p>
          <a:p>
            <a:pPr marL="342900" indent="-189000">
              <a:spcBef>
                <a:spcPts val="0"/>
              </a:spcBef>
              <a:buClr>
                <a:srgbClr val="512B79"/>
              </a:buClr>
              <a:buSzPct val="90000"/>
              <a:buFont typeface="+mj-lt"/>
              <a:buAutoNum type="arabicPeriod"/>
            </a:pPr>
            <a:r>
              <a:rPr lang="en-GB" sz="3000" dirty="0"/>
              <a:t>Withdrawal due to adverse event.</a:t>
            </a:r>
          </a:p>
          <a:p>
            <a:pPr marL="342900" indent="-189000">
              <a:spcBef>
                <a:spcPts val="0"/>
              </a:spcBef>
              <a:buClr>
                <a:srgbClr val="512B79"/>
              </a:buClr>
              <a:buSzPct val="90000"/>
              <a:buFont typeface="+mj-lt"/>
              <a:buAutoNum type="arabicPeriod"/>
            </a:pPr>
            <a:r>
              <a:rPr lang="en-GB" sz="3000" dirty="0"/>
              <a:t>New seizure types</a:t>
            </a:r>
          </a:p>
          <a:p>
            <a:pPr marL="342900" indent="-189000">
              <a:spcBef>
                <a:spcPts val="0"/>
              </a:spcBef>
              <a:buClr>
                <a:srgbClr val="512B79"/>
              </a:buClr>
              <a:buSzPct val="90000"/>
              <a:buFont typeface="+mj-lt"/>
              <a:buAutoNum type="arabicPeriod"/>
            </a:pPr>
            <a:r>
              <a:rPr lang="en-GB" sz="3000" dirty="0"/>
              <a:t>&lt;25% seizure frequency increase – absences</a:t>
            </a:r>
          </a:p>
          <a:p>
            <a:pPr marL="342900" indent="-189000">
              <a:spcBef>
                <a:spcPts val="0"/>
              </a:spcBef>
              <a:buClr>
                <a:srgbClr val="512B79"/>
              </a:buClr>
              <a:buSzPct val="90000"/>
              <a:buFont typeface="+mj-lt"/>
              <a:buAutoNum type="arabicPeriod"/>
            </a:pPr>
            <a:r>
              <a:rPr lang="en-GB" sz="3000" dirty="0"/>
              <a:t>25-50% seizure frequency increase - absences</a:t>
            </a:r>
          </a:p>
          <a:p>
            <a:pPr marL="342900" indent="-189000">
              <a:spcBef>
                <a:spcPts val="0"/>
              </a:spcBef>
              <a:buClr>
                <a:srgbClr val="512B79"/>
              </a:buClr>
              <a:buSzPct val="90000"/>
              <a:buFont typeface="+mj-lt"/>
              <a:buAutoNum type="arabicPeriod"/>
            </a:pPr>
            <a:r>
              <a:rPr lang="en-GB" sz="3000" dirty="0"/>
              <a:t>50-75% seizure frequency increase - absences</a:t>
            </a:r>
          </a:p>
          <a:p>
            <a:pPr marL="342900" indent="-189000">
              <a:spcBef>
                <a:spcPts val="0"/>
              </a:spcBef>
              <a:buClr>
                <a:srgbClr val="512B79"/>
              </a:buClr>
              <a:buSzPct val="90000"/>
              <a:buFont typeface="+mj-lt"/>
              <a:buAutoNum type="arabicPeriod"/>
            </a:pPr>
            <a:r>
              <a:rPr lang="en-GB" sz="3000" dirty="0"/>
              <a:t>&gt;75% seizure frequency increase - absences</a:t>
            </a:r>
          </a:p>
          <a:p>
            <a:pPr marL="342900" indent="-189000">
              <a:spcBef>
                <a:spcPts val="0"/>
              </a:spcBef>
              <a:buClr>
                <a:srgbClr val="512B79"/>
              </a:buClr>
              <a:buSzPct val="90000"/>
              <a:buFont typeface="+mj-lt"/>
              <a:buAutoNum type="arabicPeriod"/>
            </a:pPr>
            <a:r>
              <a:rPr lang="en-GB" sz="3000" dirty="0"/>
              <a:t>&lt;25% seizure frequency increase – myoclonic</a:t>
            </a:r>
          </a:p>
          <a:p>
            <a:pPr marL="342900" indent="-189000">
              <a:spcBef>
                <a:spcPts val="0"/>
              </a:spcBef>
              <a:buClr>
                <a:srgbClr val="512B79"/>
              </a:buClr>
              <a:buSzPct val="90000"/>
              <a:buFont typeface="+mj-lt"/>
              <a:buAutoNum type="arabicPeriod"/>
            </a:pPr>
            <a:r>
              <a:rPr lang="en-GB" sz="3000" dirty="0"/>
              <a:t>25-50% seizure frequency increase - myoclonic</a:t>
            </a:r>
          </a:p>
          <a:p>
            <a:pPr marL="342900" indent="-189000">
              <a:spcBef>
                <a:spcPts val="0"/>
              </a:spcBef>
              <a:buClr>
                <a:srgbClr val="512B79"/>
              </a:buClr>
              <a:buSzPct val="90000"/>
              <a:buFont typeface="+mj-lt"/>
              <a:buAutoNum type="arabicPeriod"/>
            </a:pPr>
            <a:r>
              <a:rPr lang="en-GB" sz="3000" dirty="0"/>
              <a:t>50-75% seizure frequency increase - myoclonic</a:t>
            </a:r>
          </a:p>
          <a:p>
            <a:pPr marL="342900" indent="-189000">
              <a:spcBef>
                <a:spcPts val="0"/>
              </a:spcBef>
              <a:buClr>
                <a:srgbClr val="512B79"/>
              </a:buClr>
              <a:buSzPct val="90000"/>
              <a:buFont typeface="+mj-lt"/>
              <a:buAutoNum type="arabicPeriod"/>
            </a:pPr>
            <a:r>
              <a:rPr lang="en-GB" sz="3000" dirty="0"/>
              <a:t>&gt;75% seizure frequency increase – myoclonic</a:t>
            </a:r>
          </a:p>
          <a:p>
            <a:pPr marL="342900" indent="-189000">
              <a:spcBef>
                <a:spcPts val="0"/>
              </a:spcBef>
              <a:buClr>
                <a:srgbClr val="512B79"/>
              </a:buClr>
              <a:buSzPct val="90000"/>
              <a:buFont typeface="+mj-lt"/>
              <a:buAutoNum type="arabicPeriod"/>
            </a:pPr>
            <a:r>
              <a:rPr lang="en-GB" sz="3000" dirty="0"/>
              <a:t>Haematology abnormality</a:t>
            </a:r>
          </a:p>
          <a:p>
            <a:pPr marL="342900" indent="-189000">
              <a:spcBef>
                <a:spcPts val="0"/>
              </a:spcBef>
              <a:buClr>
                <a:srgbClr val="512B79"/>
              </a:buClr>
              <a:buSzPct val="90000"/>
              <a:buFont typeface="+mj-lt"/>
              <a:buAutoNum type="arabicPeriod"/>
            </a:pPr>
            <a:r>
              <a:rPr lang="en-GB" sz="3000" dirty="0"/>
              <a:t>Clinical chemistry abnormality</a:t>
            </a:r>
          </a:p>
          <a:p>
            <a:pPr marL="342900" indent="-189000">
              <a:spcBef>
                <a:spcPts val="0"/>
              </a:spcBef>
              <a:buClr>
                <a:srgbClr val="512B79"/>
              </a:buClr>
              <a:buSzPct val="90000"/>
              <a:buFont typeface="+mj-lt"/>
              <a:buAutoNum type="arabicPeriod"/>
            </a:pPr>
            <a:r>
              <a:rPr lang="en-GB" sz="3000" dirty="0"/>
              <a:t>Endocrinological investigation abnormality</a:t>
            </a:r>
          </a:p>
          <a:p>
            <a:pPr marL="342900" indent="-189000">
              <a:spcBef>
                <a:spcPts val="0"/>
              </a:spcBef>
              <a:buClr>
                <a:srgbClr val="512B79"/>
              </a:buClr>
              <a:buSzPct val="90000"/>
              <a:buFont typeface="+mj-lt"/>
              <a:buAutoNum type="arabicPeriod"/>
            </a:pPr>
            <a:r>
              <a:rPr lang="en-GB" sz="3000" dirty="0"/>
              <a:t>Urinalysis abnormality</a:t>
            </a:r>
          </a:p>
          <a:p>
            <a:pPr marL="342900" indent="-189000">
              <a:spcBef>
                <a:spcPts val="0"/>
              </a:spcBef>
              <a:buClr>
                <a:srgbClr val="512B79"/>
              </a:buClr>
              <a:buSzPct val="90000"/>
              <a:buFont typeface="+mj-lt"/>
              <a:buAutoNum type="arabicPeriod"/>
            </a:pPr>
            <a:r>
              <a:rPr lang="en-GB" sz="3000" dirty="0"/>
              <a:t>Change in 12 lead ECG</a:t>
            </a:r>
          </a:p>
          <a:p>
            <a:pPr marL="342900" indent="-189000">
              <a:spcBef>
                <a:spcPts val="0"/>
              </a:spcBef>
              <a:buClr>
                <a:srgbClr val="512B79"/>
              </a:buClr>
              <a:buSzPct val="90000"/>
              <a:buFont typeface="+mj-lt"/>
              <a:buAutoNum type="arabicPeriod"/>
            </a:pPr>
            <a:r>
              <a:rPr lang="en-GB" sz="3000" dirty="0"/>
              <a:t>Change in BP</a:t>
            </a:r>
          </a:p>
          <a:p>
            <a:pPr marL="342900" indent="-189000">
              <a:spcBef>
                <a:spcPts val="0"/>
              </a:spcBef>
              <a:buClr>
                <a:srgbClr val="512B79"/>
              </a:buClr>
              <a:buSzPct val="90000"/>
              <a:buFont typeface="+mj-lt"/>
              <a:buAutoNum type="arabicPeriod"/>
            </a:pPr>
            <a:r>
              <a:rPr lang="en-GB" sz="3000" dirty="0"/>
              <a:t>Change in pulse rate</a:t>
            </a:r>
          </a:p>
          <a:p>
            <a:pPr marL="342900" indent="-189000">
              <a:spcBef>
                <a:spcPts val="0"/>
              </a:spcBef>
              <a:buClr>
                <a:srgbClr val="512B79"/>
              </a:buClr>
              <a:buSzPct val="90000"/>
              <a:buFont typeface="+mj-lt"/>
              <a:buAutoNum type="arabicPeriod"/>
            </a:pPr>
            <a:r>
              <a:rPr lang="en-GB" sz="3000" dirty="0"/>
              <a:t>Change in body weight</a:t>
            </a:r>
          </a:p>
          <a:p>
            <a:pPr marL="342900" indent="-189000">
              <a:spcBef>
                <a:spcPts val="0"/>
              </a:spcBef>
              <a:buClr>
                <a:srgbClr val="512B79"/>
              </a:buClr>
              <a:buSzPct val="90000"/>
              <a:buFont typeface="+mj-lt"/>
              <a:buAutoNum type="arabicPeriod"/>
            </a:pPr>
            <a:r>
              <a:rPr lang="en-GB" sz="3000" dirty="0"/>
              <a:t>Physical examination finings</a:t>
            </a:r>
          </a:p>
          <a:p>
            <a:pPr marL="342900" indent="-189000">
              <a:spcBef>
                <a:spcPts val="0"/>
              </a:spcBef>
              <a:buClr>
                <a:srgbClr val="512B79"/>
              </a:buClr>
              <a:buSzPct val="90000"/>
              <a:buFont typeface="+mj-lt"/>
              <a:buAutoNum type="arabicPeriod"/>
            </a:pPr>
            <a:r>
              <a:rPr lang="en-GB" sz="3000" dirty="0"/>
              <a:t>Neurological examination findings</a:t>
            </a:r>
          </a:p>
          <a:p>
            <a:pPr marL="342900" indent="-189000">
              <a:spcBef>
                <a:spcPts val="0"/>
              </a:spcBef>
              <a:buClr>
                <a:srgbClr val="512B79"/>
              </a:buClr>
              <a:buSzPct val="90000"/>
              <a:buFont typeface="+mj-lt"/>
              <a:buAutoNum type="arabicPeriod"/>
            </a:pPr>
            <a:r>
              <a:rPr lang="en-GB" sz="3000" dirty="0"/>
              <a:t>Behavioural assessment – CBCL – </a:t>
            </a:r>
            <a:r>
              <a:rPr lang="en-GB" sz="3000" dirty="0" err="1"/>
              <a:t>paeds</a:t>
            </a:r>
            <a:endParaRPr lang="en-GB" sz="3000" dirty="0"/>
          </a:p>
          <a:p>
            <a:pPr marL="342900" indent="-189000">
              <a:spcBef>
                <a:spcPts val="0"/>
              </a:spcBef>
              <a:buClr>
                <a:srgbClr val="512B79"/>
              </a:buClr>
              <a:buSzPct val="90000"/>
              <a:buFont typeface="+mj-lt"/>
              <a:buAutoNum type="arabicPeriod"/>
            </a:pPr>
            <a:r>
              <a:rPr lang="en-GB" sz="3000" dirty="0"/>
              <a:t>Cognitive function – BRIEF or BRIEF-P</a:t>
            </a:r>
          </a:p>
          <a:p>
            <a:pPr marL="342900" indent="-189000">
              <a:spcBef>
                <a:spcPts val="0"/>
              </a:spcBef>
              <a:buClr>
                <a:srgbClr val="512B79"/>
              </a:buClr>
              <a:buSzPct val="90000"/>
              <a:buFont typeface="+mj-lt"/>
              <a:buAutoNum type="arabicPeriod"/>
            </a:pPr>
            <a:r>
              <a:rPr lang="en-GB" sz="3000" dirty="0"/>
              <a:t>Plasma concentration of </a:t>
            </a:r>
            <a:r>
              <a:rPr lang="en-GB" sz="3000" dirty="0" err="1"/>
              <a:t>lacosamide</a:t>
            </a:r>
            <a:endParaRPr lang="en-GB" sz="3000" dirty="0"/>
          </a:p>
          <a:p>
            <a:pPr marL="342900" indent="-189000">
              <a:spcBef>
                <a:spcPts val="0"/>
              </a:spcBef>
              <a:buClr>
                <a:srgbClr val="512B79"/>
              </a:buClr>
              <a:buSzPct val="90000"/>
              <a:buFont typeface="+mj-lt"/>
              <a:buAutoNum type="arabicPeriod"/>
            </a:pPr>
            <a:endParaRPr lang="en-GB" dirty="0"/>
          </a:p>
          <a:p>
            <a:pPr marL="342900" indent="-342900">
              <a:spcBef>
                <a:spcPts val="0"/>
              </a:spcBef>
              <a:buClr>
                <a:srgbClr val="512B79"/>
              </a:buClr>
              <a:buSzPct val="90000"/>
              <a:buFont typeface="+mj-lt"/>
              <a:buAutoNum type="arabicPeriod"/>
            </a:pPr>
            <a:endParaRPr lang="en-US" sz="2100" dirty="0"/>
          </a:p>
        </p:txBody>
      </p:sp>
      <p:pic>
        <p:nvPicPr>
          <p:cNvPr id="4098" name="Picture 2" descr="page1image4236955104">
            <a:extLst>
              <a:ext uri="{FF2B5EF4-FFF2-40B4-BE49-F238E27FC236}">
                <a16:creationId xmlns:a16="http://schemas.microsoft.com/office/drawing/2014/main" id="{65CC3F46-7F77-429A-2422-8E8BA9E25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325" y="729840"/>
            <a:ext cx="4333875" cy="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
            <a:extLst>
              <a:ext uri="{FF2B5EF4-FFF2-40B4-BE49-F238E27FC236}">
                <a16:creationId xmlns:a16="http://schemas.microsoft.com/office/drawing/2014/main" id="{08A65AB8-608A-636D-D6FA-727EC4BB42EB}"/>
              </a:ext>
            </a:extLst>
          </p:cNvPr>
          <p:cNvSpPr>
            <a:spLocks noChangeArrowheads="1"/>
          </p:cNvSpPr>
          <p:nvPr/>
        </p:nvSpPr>
        <p:spPr bwMode="auto">
          <a:xfrm>
            <a:off x="1148594" y="4275160"/>
            <a:ext cx="734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eaLnBrk="0" fontAlgn="base" hangingPunct="0">
              <a:spcBef>
                <a:spcPct val="0"/>
              </a:spcBef>
              <a:spcAft>
                <a:spcPct val="0"/>
              </a:spcAft>
            </a:pPr>
            <a:r>
              <a:rPr lang="en-US" altLang="en-US" sz="1013" dirty="0">
                <a:latin typeface="Arial" panose="020B0604020202020204" pitchFamily="34" charset="0"/>
              </a:rPr>
              <a:t>                                                                                           </a:t>
            </a:r>
            <a:r>
              <a:rPr lang="en-US" altLang="en-US" dirty="0">
                <a:latin typeface="Arial" panose="020B0604020202020204" pitchFamily="34" charset="0"/>
              </a:rPr>
              <a:t> </a:t>
            </a:r>
          </a:p>
        </p:txBody>
      </p:sp>
      <p:graphicFrame>
        <p:nvGraphicFramePr>
          <p:cNvPr id="2" name="Table 1">
            <a:extLst>
              <a:ext uri="{FF2B5EF4-FFF2-40B4-BE49-F238E27FC236}">
                <a16:creationId xmlns:a16="http://schemas.microsoft.com/office/drawing/2014/main" id="{932787CC-C15C-71A6-F272-CF565B2C15DD}"/>
              </a:ext>
            </a:extLst>
          </p:cNvPr>
          <p:cNvGraphicFramePr>
            <a:graphicFrameLocks noGrp="1"/>
          </p:cNvGraphicFramePr>
          <p:nvPr>
            <p:extLst>
              <p:ext uri="{D42A27DB-BD31-4B8C-83A1-F6EECF244321}">
                <p14:modId xmlns:p14="http://schemas.microsoft.com/office/powerpoint/2010/main" val="4289134776"/>
              </p:ext>
            </p:extLst>
          </p:nvPr>
        </p:nvGraphicFramePr>
        <p:xfrm>
          <a:off x="147810" y="4606180"/>
          <a:ext cx="8848380" cy="297180"/>
        </p:xfrm>
        <a:graphic>
          <a:graphicData uri="http://schemas.openxmlformats.org/drawingml/2006/table">
            <a:tbl>
              <a:tblPr/>
              <a:tblGrid>
                <a:gridCol w="8848380">
                  <a:extLst>
                    <a:ext uri="{9D8B030D-6E8A-4147-A177-3AD203B41FA5}">
                      <a16:colId xmlns:a16="http://schemas.microsoft.com/office/drawing/2014/main" val="3243958735"/>
                    </a:ext>
                  </a:extLst>
                </a:gridCol>
              </a:tblGrid>
              <a:tr h="297180">
                <a:tc>
                  <a:txBody>
                    <a:bodyPr/>
                    <a:lstStyle/>
                    <a:p>
                      <a:pPr algn="ctr" fontAlgn="t"/>
                      <a:r>
                        <a:rPr lang="en-GB" sz="600" dirty="0" err="1">
                          <a:solidFill>
                            <a:schemeClr val="bg1">
                              <a:lumMod val="50000"/>
                            </a:schemeClr>
                          </a:solidFill>
                          <a:effectLst/>
                          <a:latin typeface="Arial" panose="020B0604020202020204" pitchFamily="34" charset="0"/>
                        </a:rPr>
                        <a:t>Vossler</a:t>
                      </a:r>
                      <a:r>
                        <a:rPr lang="en-GB" sz="600" dirty="0">
                          <a:solidFill>
                            <a:schemeClr val="bg1">
                              <a:lumMod val="50000"/>
                            </a:schemeClr>
                          </a:solidFill>
                          <a:effectLst/>
                          <a:latin typeface="Arial" panose="020B0604020202020204" pitchFamily="34" charset="0"/>
                        </a:rPr>
                        <a:t> DG, </a:t>
                      </a:r>
                      <a:r>
                        <a:rPr lang="en-GB" sz="600" dirty="0" err="1">
                          <a:solidFill>
                            <a:schemeClr val="bg1">
                              <a:lumMod val="50000"/>
                            </a:schemeClr>
                          </a:solidFill>
                          <a:effectLst/>
                          <a:latin typeface="Arial" panose="020B0604020202020204" pitchFamily="34" charset="0"/>
                        </a:rPr>
                        <a:t>Knake</a:t>
                      </a:r>
                      <a:r>
                        <a:rPr lang="en-GB" sz="600" dirty="0">
                          <a:solidFill>
                            <a:schemeClr val="bg1">
                              <a:lumMod val="50000"/>
                            </a:schemeClr>
                          </a:solidFill>
                          <a:effectLst/>
                          <a:latin typeface="Arial" panose="020B0604020202020204" pitchFamily="34" charset="0"/>
                        </a:rPr>
                        <a:t> S, O'Brien TJ, Watanabe M, Brock M, Steiniger-Brach B, Williams P, Roebling R. Efficacy and safety of adjunctive </a:t>
                      </a:r>
                      <a:r>
                        <a:rPr lang="en-GB" sz="600" dirty="0" err="1">
                          <a:solidFill>
                            <a:schemeClr val="bg1">
                              <a:lumMod val="50000"/>
                            </a:schemeClr>
                          </a:solidFill>
                          <a:effectLst/>
                          <a:latin typeface="Arial" panose="020B0604020202020204" pitchFamily="34" charset="0"/>
                        </a:rPr>
                        <a:t>lacosamide</a:t>
                      </a:r>
                      <a:r>
                        <a:rPr lang="en-GB" sz="600" dirty="0">
                          <a:solidFill>
                            <a:schemeClr val="bg1">
                              <a:lumMod val="50000"/>
                            </a:schemeClr>
                          </a:solidFill>
                          <a:effectLst/>
                          <a:latin typeface="Arial" panose="020B0604020202020204" pitchFamily="34" charset="0"/>
                        </a:rPr>
                        <a:t> in the treatment of primary generalised tonic-</a:t>
                      </a:r>
                      <a:r>
                        <a:rPr lang="en-GB" sz="600" dirty="0" err="1">
                          <a:solidFill>
                            <a:schemeClr val="bg1">
                              <a:lumMod val="50000"/>
                            </a:schemeClr>
                          </a:solidFill>
                          <a:effectLst/>
                          <a:latin typeface="Arial" panose="020B0604020202020204" pitchFamily="34" charset="0"/>
                        </a:rPr>
                        <a:t>clonic</a:t>
                      </a:r>
                      <a:r>
                        <a:rPr lang="en-GB" sz="600" dirty="0">
                          <a:solidFill>
                            <a:schemeClr val="bg1">
                              <a:lumMod val="50000"/>
                            </a:schemeClr>
                          </a:solidFill>
                          <a:effectLst/>
                          <a:latin typeface="Arial" panose="020B0604020202020204" pitchFamily="34" charset="0"/>
                        </a:rPr>
                        <a:t> seizures: a double-blind, randomised, placebo-controlled trial. Journal of Neurology, Neurosurgery &amp; Psychiatry. 2020 Oct 1;91(10):1067-75.</a:t>
                      </a:r>
                    </a:p>
                  </a:txBody>
                  <a:tcPr marL="68580" marR="68580" marT="57150" marB="57150">
                    <a:lnL>
                      <a:noFill/>
                    </a:lnL>
                    <a:lnR>
                      <a:noFill/>
                    </a:lnR>
                    <a:lnT>
                      <a:noFill/>
                    </a:lnT>
                    <a:lnB>
                      <a:noFill/>
                    </a:lnB>
                  </a:tcPr>
                </a:tc>
                <a:extLst>
                  <a:ext uri="{0D108BD9-81ED-4DB2-BD59-A6C34878D82A}">
                    <a16:rowId xmlns:a16="http://schemas.microsoft.com/office/drawing/2014/main" val="3310364458"/>
                  </a:ext>
                </a:extLst>
              </a:tr>
            </a:tbl>
          </a:graphicData>
        </a:graphic>
      </p:graphicFrame>
      <p:sp>
        <p:nvSpPr>
          <p:cNvPr id="10" name="Title 1">
            <a:extLst>
              <a:ext uri="{FF2B5EF4-FFF2-40B4-BE49-F238E27FC236}">
                <a16:creationId xmlns:a16="http://schemas.microsoft.com/office/drawing/2014/main" id="{9AC442A9-578D-5A48-24B0-4180C4B8A9D1}"/>
              </a:ext>
            </a:extLst>
          </p:cNvPr>
          <p:cNvSpPr txBox="1">
            <a:spLocks/>
          </p:cNvSpPr>
          <p:nvPr/>
        </p:nvSpPr>
        <p:spPr>
          <a:xfrm>
            <a:off x="1171574" y="113911"/>
            <a:ext cx="7972426" cy="738188"/>
          </a:xfrm>
          <a:prstGeom prst="rect">
            <a:avLst/>
          </a:prstGeom>
        </p:spPr>
        <p:txBody>
          <a:bodyPr vert="horz" lIns="0" tIns="0" rIns="0" bIns="0" rtlCol="0" anchor="t">
            <a:normAutofit/>
          </a:bodyPr>
          <a:lstStyle>
            <a:lvl1pPr algn="l" defTabSz="685800" rtl="0" eaLnBrk="1" latinLnBrk="0" hangingPunct="1">
              <a:lnSpc>
                <a:spcPct val="100000"/>
              </a:lnSpc>
              <a:spcBef>
                <a:spcPct val="0"/>
              </a:spcBef>
              <a:buNone/>
              <a:defRPr sz="2000" b="1" i="0" kern="1200">
                <a:solidFill>
                  <a:schemeClr val="tx2"/>
                </a:solidFill>
                <a:latin typeface="Arial" panose="020B0604020202020204" pitchFamily="34" charset="0"/>
                <a:ea typeface="Verdana" panose="020B0604030504040204" pitchFamily="34" charset="0"/>
                <a:cs typeface="Verdana" panose="020B0604030504040204" pitchFamily="34" charset="0"/>
              </a:defRPr>
            </a:lvl1pPr>
          </a:lstStyle>
          <a:p>
            <a:r>
              <a:rPr lang="en-US" dirty="0"/>
              <a:t>What outcomes are measured in trials currently?</a:t>
            </a:r>
          </a:p>
        </p:txBody>
      </p:sp>
      <p:pic>
        <p:nvPicPr>
          <p:cNvPr id="12" name="Picture 11" descr="A screenshot of a computer&#10;&#10;Description automatically generated">
            <a:extLst>
              <a:ext uri="{FF2B5EF4-FFF2-40B4-BE49-F238E27FC236}">
                <a16:creationId xmlns:a16="http://schemas.microsoft.com/office/drawing/2014/main" id="{AC22D9B0-B9CE-F41E-A71F-E28CB1539AFE}"/>
              </a:ext>
            </a:extLst>
          </p:cNvPr>
          <p:cNvPicPr>
            <a:picLocks noChangeAspect="1"/>
          </p:cNvPicPr>
          <p:nvPr/>
        </p:nvPicPr>
        <p:blipFill>
          <a:blip r:embed="rId4"/>
          <a:stretch>
            <a:fillRect/>
          </a:stretch>
        </p:blipFill>
        <p:spPr>
          <a:xfrm>
            <a:off x="2402043" y="431897"/>
            <a:ext cx="4339914" cy="1687048"/>
          </a:xfrm>
          <a:prstGeom prst="rect">
            <a:avLst/>
          </a:prstGeom>
        </p:spPr>
      </p:pic>
    </p:spTree>
    <p:extLst>
      <p:ext uri="{BB962C8B-B14F-4D97-AF65-F5344CB8AC3E}">
        <p14:creationId xmlns:p14="http://schemas.microsoft.com/office/powerpoint/2010/main" val="1827468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6766-3FAF-5B0C-FA47-A7F32C372470}"/>
              </a:ext>
            </a:extLst>
          </p:cNvPr>
          <p:cNvSpPr>
            <a:spLocks noGrp="1"/>
          </p:cNvSpPr>
          <p:nvPr>
            <p:ph type="title"/>
          </p:nvPr>
        </p:nvSpPr>
        <p:spPr>
          <a:xfrm>
            <a:off x="346427" y="493844"/>
            <a:ext cx="7886700" cy="994172"/>
          </a:xfrm>
        </p:spPr>
        <p:txBody>
          <a:bodyPr>
            <a:noAutofit/>
          </a:bodyPr>
          <a:lstStyle/>
          <a:p>
            <a:r>
              <a:rPr lang="en-US" sz="3000" dirty="0"/>
              <a:t>If we are measuring so many outcomes…</a:t>
            </a:r>
            <a:br>
              <a:rPr lang="en-US" sz="3000" dirty="0"/>
            </a:br>
            <a:r>
              <a:rPr lang="en-US" sz="3000" dirty="0"/>
              <a:t>…what really matters to people living with epilepsy</a:t>
            </a:r>
          </a:p>
        </p:txBody>
      </p:sp>
      <p:sp>
        <p:nvSpPr>
          <p:cNvPr id="4" name="Title 1">
            <a:extLst>
              <a:ext uri="{FF2B5EF4-FFF2-40B4-BE49-F238E27FC236}">
                <a16:creationId xmlns:a16="http://schemas.microsoft.com/office/drawing/2014/main" id="{D7FAC59B-94EA-7B36-864E-B5C17CEAF166}"/>
              </a:ext>
            </a:extLst>
          </p:cNvPr>
          <p:cNvSpPr txBox="1">
            <a:spLocks/>
          </p:cNvSpPr>
          <p:nvPr/>
        </p:nvSpPr>
        <p:spPr>
          <a:xfrm>
            <a:off x="346427" y="2661313"/>
            <a:ext cx="7886700" cy="994172"/>
          </a:xfrm>
          <a:prstGeom prst="rect">
            <a:avLst/>
          </a:prstGeom>
        </p:spPr>
        <p:txBody>
          <a:bodyPr vert="horz" lIns="0" tIns="0" rIns="0" bIns="0" rtlCol="0" anchor="t">
            <a:noAutofit/>
          </a:bodyPr>
          <a:lstStyle>
            <a:lvl1pPr algn="l" defTabSz="685800" rtl="0" eaLnBrk="1" latinLnBrk="0" hangingPunct="1">
              <a:lnSpc>
                <a:spcPct val="100000"/>
              </a:lnSpc>
              <a:spcBef>
                <a:spcPct val="0"/>
              </a:spcBef>
              <a:buNone/>
              <a:defRPr sz="2000" b="1" i="0" kern="1200">
                <a:solidFill>
                  <a:schemeClr val="tx2"/>
                </a:solidFill>
                <a:latin typeface="Arial" panose="020B0604020202020204" pitchFamily="34" charset="0"/>
                <a:ea typeface="Verdana" panose="020B0604030504040204" pitchFamily="34" charset="0"/>
                <a:cs typeface="Verdana" panose="020B0604030504040204" pitchFamily="34" charset="0"/>
              </a:defRPr>
            </a:lvl1pPr>
          </a:lstStyle>
          <a:p>
            <a:r>
              <a:rPr lang="en-US" sz="3000" dirty="0"/>
              <a:t>First lets look at how we define ‘health-related quality of life’ - as this is ultimately what we are all trying to improve</a:t>
            </a:r>
          </a:p>
        </p:txBody>
      </p:sp>
    </p:spTree>
    <p:extLst>
      <p:ext uri="{BB962C8B-B14F-4D97-AF65-F5344CB8AC3E}">
        <p14:creationId xmlns:p14="http://schemas.microsoft.com/office/powerpoint/2010/main" val="2276334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vised Wilson and Cleary model for health-related quality of life. Adapted from &quot;Linking clinical variables with health-related quality of life: A conceptual model of patient outcomes,&quot; by I. B. Wilson and P. D. Clearly, 1995.">
            <a:extLst>
              <a:ext uri="{FF2B5EF4-FFF2-40B4-BE49-F238E27FC236}">
                <a16:creationId xmlns:a16="http://schemas.microsoft.com/office/drawing/2014/main" id="{5E7B3368-81F6-AB77-184A-D10B5C723F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325"/>
          <a:stretch/>
        </p:blipFill>
        <p:spPr bwMode="auto">
          <a:xfrm>
            <a:off x="265641" y="150246"/>
            <a:ext cx="6580718" cy="458561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F2AF1E6-4E94-39CB-00B7-6DAF3E839323}"/>
              </a:ext>
            </a:extLst>
          </p:cNvPr>
          <p:cNvSpPr/>
          <p:nvPr/>
        </p:nvSpPr>
        <p:spPr>
          <a:xfrm>
            <a:off x="1783644" y="4216518"/>
            <a:ext cx="2980267" cy="5305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2EB500-F7C4-10FF-D745-29B765D467EB}"/>
              </a:ext>
            </a:extLst>
          </p:cNvPr>
          <p:cNvSpPr txBox="1"/>
          <p:nvPr/>
        </p:nvSpPr>
        <p:spPr>
          <a:xfrm>
            <a:off x="7078838" y="3962433"/>
            <a:ext cx="2065162" cy="1038746"/>
          </a:xfrm>
          <a:prstGeom prst="rect">
            <a:avLst/>
          </a:prstGeom>
          <a:noFill/>
        </p:spPr>
        <p:txBody>
          <a:bodyPr wrap="square" rtlCol="0">
            <a:spAutoFit/>
          </a:bodyPr>
          <a:lstStyle/>
          <a:p>
            <a:r>
              <a:rPr lang="en-GB" sz="800" b="0" i="0" dirty="0">
                <a:solidFill>
                  <a:srgbClr val="111111"/>
                </a:solidFill>
                <a:effectLst/>
                <a:latin typeface="Roboto" panose="020F0502020204030204" pitchFamily="34" charset="0"/>
              </a:rPr>
              <a:t>Revised Wilson and Cleary model for health-related quality of life. Adapted from "Linking clinical variables with health-related quality of life: A conceptual model of patient outcomes," by I. B. Wilson and P. D. Clearly, 1995.</a:t>
            </a:r>
          </a:p>
          <a:p>
            <a:endParaRPr lang="en-US" dirty="0"/>
          </a:p>
        </p:txBody>
      </p:sp>
      <p:sp>
        <p:nvSpPr>
          <p:cNvPr id="6" name="TextBox 5">
            <a:extLst>
              <a:ext uri="{FF2B5EF4-FFF2-40B4-BE49-F238E27FC236}">
                <a16:creationId xmlns:a16="http://schemas.microsoft.com/office/drawing/2014/main" id="{23EA5018-3E32-4282-5D92-F9BBB6277292}"/>
              </a:ext>
            </a:extLst>
          </p:cNvPr>
          <p:cNvSpPr txBox="1"/>
          <p:nvPr/>
        </p:nvSpPr>
        <p:spPr>
          <a:xfrm>
            <a:off x="1775176" y="2166055"/>
            <a:ext cx="790224" cy="276999"/>
          </a:xfrm>
          <a:prstGeom prst="rect">
            <a:avLst/>
          </a:prstGeom>
          <a:solidFill>
            <a:schemeClr val="accent6"/>
          </a:solidFill>
          <a:ln>
            <a:solidFill>
              <a:schemeClr val="accent1">
                <a:shade val="15000"/>
              </a:schemeClr>
            </a:solidFill>
          </a:ln>
        </p:spPr>
        <p:txBody>
          <a:bodyPr wrap="square" rtlCol="0">
            <a:spAutoFit/>
          </a:bodyPr>
          <a:lstStyle/>
          <a:p>
            <a:r>
              <a:rPr lang="en-US" sz="1200" dirty="0"/>
              <a:t>seizures</a:t>
            </a:r>
          </a:p>
        </p:txBody>
      </p:sp>
      <p:sp>
        <p:nvSpPr>
          <p:cNvPr id="7" name="TextBox 6">
            <a:extLst>
              <a:ext uri="{FF2B5EF4-FFF2-40B4-BE49-F238E27FC236}">
                <a16:creationId xmlns:a16="http://schemas.microsoft.com/office/drawing/2014/main" id="{E13B34A1-D678-B0F9-077E-14A0F55A41BA}"/>
              </a:ext>
            </a:extLst>
          </p:cNvPr>
          <p:cNvSpPr txBox="1"/>
          <p:nvPr/>
        </p:nvSpPr>
        <p:spPr>
          <a:xfrm>
            <a:off x="1577621" y="1824174"/>
            <a:ext cx="592667" cy="276999"/>
          </a:xfrm>
          <a:prstGeom prst="rect">
            <a:avLst/>
          </a:prstGeom>
          <a:solidFill>
            <a:schemeClr val="accent6"/>
          </a:solidFill>
          <a:ln>
            <a:solidFill>
              <a:schemeClr val="accent1">
                <a:shade val="15000"/>
              </a:schemeClr>
            </a:solidFill>
          </a:ln>
        </p:spPr>
        <p:txBody>
          <a:bodyPr wrap="square" rtlCol="0">
            <a:spAutoFit/>
          </a:bodyPr>
          <a:lstStyle/>
          <a:p>
            <a:r>
              <a:rPr lang="en-US" sz="1200" dirty="0"/>
              <a:t>mood</a:t>
            </a:r>
          </a:p>
        </p:txBody>
      </p:sp>
      <p:sp>
        <p:nvSpPr>
          <p:cNvPr id="8" name="TextBox 7">
            <a:extLst>
              <a:ext uri="{FF2B5EF4-FFF2-40B4-BE49-F238E27FC236}">
                <a16:creationId xmlns:a16="http://schemas.microsoft.com/office/drawing/2014/main" id="{C45070D7-6DA4-2BF0-DCA5-8F7860091984}"/>
              </a:ext>
            </a:extLst>
          </p:cNvPr>
          <p:cNvSpPr txBox="1"/>
          <p:nvPr/>
        </p:nvSpPr>
        <p:spPr>
          <a:xfrm>
            <a:off x="2269067" y="1824173"/>
            <a:ext cx="592667" cy="276999"/>
          </a:xfrm>
          <a:prstGeom prst="rect">
            <a:avLst/>
          </a:prstGeom>
          <a:solidFill>
            <a:schemeClr val="accent6"/>
          </a:solidFill>
          <a:ln>
            <a:solidFill>
              <a:schemeClr val="accent1">
                <a:shade val="15000"/>
              </a:schemeClr>
            </a:solidFill>
          </a:ln>
        </p:spPr>
        <p:txBody>
          <a:bodyPr wrap="square" rtlCol="0">
            <a:spAutoFit/>
          </a:bodyPr>
          <a:lstStyle/>
          <a:p>
            <a:r>
              <a:rPr lang="en-US" sz="1200" dirty="0"/>
              <a:t>sleep</a:t>
            </a:r>
          </a:p>
        </p:txBody>
      </p:sp>
      <p:sp>
        <p:nvSpPr>
          <p:cNvPr id="9" name="TextBox 8">
            <a:extLst>
              <a:ext uri="{FF2B5EF4-FFF2-40B4-BE49-F238E27FC236}">
                <a16:creationId xmlns:a16="http://schemas.microsoft.com/office/drawing/2014/main" id="{C80710C4-54B1-2F83-2885-BA946F63DF8D}"/>
              </a:ext>
            </a:extLst>
          </p:cNvPr>
          <p:cNvSpPr txBox="1"/>
          <p:nvPr/>
        </p:nvSpPr>
        <p:spPr>
          <a:xfrm>
            <a:off x="2782712" y="2881845"/>
            <a:ext cx="682977" cy="276999"/>
          </a:xfrm>
          <a:prstGeom prst="rect">
            <a:avLst/>
          </a:prstGeom>
          <a:solidFill>
            <a:schemeClr val="accent6"/>
          </a:solidFill>
          <a:ln>
            <a:solidFill>
              <a:schemeClr val="accent1">
                <a:shade val="15000"/>
              </a:schemeClr>
            </a:solidFill>
          </a:ln>
        </p:spPr>
        <p:txBody>
          <a:bodyPr wrap="square" rtlCol="0">
            <a:spAutoFit/>
          </a:bodyPr>
          <a:lstStyle/>
          <a:p>
            <a:r>
              <a:rPr lang="en-US" sz="1200" dirty="0"/>
              <a:t>Driving</a:t>
            </a:r>
          </a:p>
        </p:txBody>
      </p:sp>
      <p:sp>
        <p:nvSpPr>
          <p:cNvPr id="10" name="TextBox 9">
            <a:extLst>
              <a:ext uri="{FF2B5EF4-FFF2-40B4-BE49-F238E27FC236}">
                <a16:creationId xmlns:a16="http://schemas.microsoft.com/office/drawing/2014/main" id="{4354B226-E75A-7EA4-25FB-9768C33219E3}"/>
              </a:ext>
            </a:extLst>
          </p:cNvPr>
          <p:cNvSpPr txBox="1"/>
          <p:nvPr/>
        </p:nvSpPr>
        <p:spPr>
          <a:xfrm>
            <a:off x="3273777" y="3199166"/>
            <a:ext cx="869245" cy="276999"/>
          </a:xfrm>
          <a:prstGeom prst="rect">
            <a:avLst/>
          </a:prstGeom>
          <a:solidFill>
            <a:schemeClr val="accent6"/>
          </a:solidFill>
          <a:ln>
            <a:solidFill>
              <a:schemeClr val="accent1">
                <a:shade val="15000"/>
              </a:schemeClr>
            </a:solidFill>
          </a:ln>
        </p:spPr>
        <p:txBody>
          <a:bodyPr wrap="square" rtlCol="0">
            <a:spAutoFit/>
          </a:bodyPr>
          <a:lstStyle/>
          <a:p>
            <a:r>
              <a:rPr lang="en-US" sz="1200" dirty="0"/>
              <a:t>Schooling</a:t>
            </a:r>
          </a:p>
        </p:txBody>
      </p:sp>
      <p:sp>
        <p:nvSpPr>
          <p:cNvPr id="11" name="TextBox 10">
            <a:extLst>
              <a:ext uri="{FF2B5EF4-FFF2-40B4-BE49-F238E27FC236}">
                <a16:creationId xmlns:a16="http://schemas.microsoft.com/office/drawing/2014/main" id="{1A4C8CE8-C326-C801-0ED0-EC098405B411}"/>
              </a:ext>
            </a:extLst>
          </p:cNvPr>
          <p:cNvSpPr txBox="1"/>
          <p:nvPr/>
        </p:nvSpPr>
        <p:spPr>
          <a:xfrm>
            <a:off x="2370666" y="3516487"/>
            <a:ext cx="1128889" cy="276999"/>
          </a:xfrm>
          <a:prstGeom prst="rect">
            <a:avLst/>
          </a:prstGeom>
          <a:solidFill>
            <a:schemeClr val="accent6"/>
          </a:solidFill>
          <a:ln>
            <a:solidFill>
              <a:schemeClr val="accent1">
                <a:shade val="15000"/>
              </a:schemeClr>
            </a:solidFill>
          </a:ln>
        </p:spPr>
        <p:txBody>
          <a:bodyPr wrap="square" rtlCol="0">
            <a:spAutoFit/>
          </a:bodyPr>
          <a:lstStyle/>
          <a:p>
            <a:r>
              <a:rPr lang="en-US" sz="1200" dirty="0"/>
              <a:t>Employment</a:t>
            </a:r>
          </a:p>
        </p:txBody>
      </p:sp>
      <p:sp>
        <p:nvSpPr>
          <p:cNvPr id="12" name="TextBox 11">
            <a:extLst>
              <a:ext uri="{FF2B5EF4-FFF2-40B4-BE49-F238E27FC236}">
                <a16:creationId xmlns:a16="http://schemas.microsoft.com/office/drawing/2014/main" id="{3B0A6653-4377-2814-20CF-442472A8E26F}"/>
              </a:ext>
            </a:extLst>
          </p:cNvPr>
          <p:cNvSpPr txBox="1"/>
          <p:nvPr/>
        </p:nvSpPr>
        <p:spPr>
          <a:xfrm>
            <a:off x="4251589" y="2928011"/>
            <a:ext cx="1024643" cy="461665"/>
          </a:xfrm>
          <a:prstGeom prst="rect">
            <a:avLst/>
          </a:prstGeom>
          <a:solidFill>
            <a:schemeClr val="accent6"/>
          </a:solidFill>
          <a:ln>
            <a:solidFill>
              <a:schemeClr val="accent1">
                <a:shade val="15000"/>
              </a:schemeClr>
            </a:solidFill>
          </a:ln>
        </p:spPr>
        <p:txBody>
          <a:bodyPr wrap="square" rtlCol="0">
            <a:spAutoFit/>
          </a:bodyPr>
          <a:lstStyle/>
          <a:p>
            <a:r>
              <a:rPr lang="en-US" sz="1200" dirty="0"/>
              <a:t>Epilepsy self efficacy</a:t>
            </a:r>
          </a:p>
        </p:txBody>
      </p:sp>
      <p:sp>
        <p:nvSpPr>
          <p:cNvPr id="13" name="TextBox 12">
            <a:extLst>
              <a:ext uri="{FF2B5EF4-FFF2-40B4-BE49-F238E27FC236}">
                <a16:creationId xmlns:a16="http://schemas.microsoft.com/office/drawing/2014/main" id="{79D75BB2-91A5-E6A2-8DD8-5F79FEDA340C}"/>
              </a:ext>
            </a:extLst>
          </p:cNvPr>
          <p:cNvSpPr txBox="1"/>
          <p:nvPr/>
        </p:nvSpPr>
        <p:spPr>
          <a:xfrm>
            <a:off x="4173714" y="1879362"/>
            <a:ext cx="1024643" cy="276999"/>
          </a:xfrm>
          <a:prstGeom prst="rect">
            <a:avLst/>
          </a:prstGeom>
          <a:solidFill>
            <a:schemeClr val="accent6"/>
          </a:solidFill>
          <a:ln>
            <a:solidFill>
              <a:schemeClr val="accent1">
                <a:shade val="15000"/>
              </a:schemeClr>
            </a:solidFill>
          </a:ln>
        </p:spPr>
        <p:txBody>
          <a:bodyPr wrap="square" rtlCol="0">
            <a:spAutoFit/>
          </a:bodyPr>
          <a:lstStyle/>
          <a:p>
            <a:r>
              <a:rPr lang="en-US" sz="1200" dirty="0"/>
              <a:t>Felt stigma</a:t>
            </a:r>
          </a:p>
        </p:txBody>
      </p:sp>
      <p:sp>
        <p:nvSpPr>
          <p:cNvPr id="14" name="TextBox 13">
            <a:extLst>
              <a:ext uri="{FF2B5EF4-FFF2-40B4-BE49-F238E27FC236}">
                <a16:creationId xmlns:a16="http://schemas.microsoft.com/office/drawing/2014/main" id="{DFC03E36-3489-9DC8-7A9E-D432563A73C4}"/>
              </a:ext>
            </a:extLst>
          </p:cNvPr>
          <p:cNvSpPr txBox="1"/>
          <p:nvPr/>
        </p:nvSpPr>
        <p:spPr>
          <a:xfrm>
            <a:off x="1535288" y="2687568"/>
            <a:ext cx="1166244" cy="276999"/>
          </a:xfrm>
          <a:prstGeom prst="rect">
            <a:avLst/>
          </a:prstGeom>
          <a:solidFill>
            <a:schemeClr val="accent6"/>
          </a:solidFill>
          <a:ln>
            <a:solidFill>
              <a:schemeClr val="accent1">
                <a:shade val="15000"/>
              </a:schemeClr>
            </a:solidFill>
          </a:ln>
        </p:spPr>
        <p:txBody>
          <a:bodyPr wrap="square" rtlCol="0">
            <a:spAutoFit/>
          </a:bodyPr>
          <a:lstStyle/>
          <a:p>
            <a:r>
              <a:rPr lang="en-US" sz="1200" dirty="0"/>
              <a:t>Seizure injury</a:t>
            </a:r>
          </a:p>
        </p:txBody>
      </p:sp>
      <p:sp>
        <p:nvSpPr>
          <p:cNvPr id="2" name="TextBox 1">
            <a:extLst>
              <a:ext uri="{FF2B5EF4-FFF2-40B4-BE49-F238E27FC236}">
                <a16:creationId xmlns:a16="http://schemas.microsoft.com/office/drawing/2014/main" id="{96F02CAB-5EF2-B5B2-6108-87D87A88DBDE}"/>
              </a:ext>
            </a:extLst>
          </p:cNvPr>
          <p:cNvSpPr txBox="1"/>
          <p:nvPr/>
        </p:nvSpPr>
        <p:spPr>
          <a:xfrm>
            <a:off x="170950" y="2964567"/>
            <a:ext cx="1041635" cy="461665"/>
          </a:xfrm>
          <a:prstGeom prst="rect">
            <a:avLst/>
          </a:prstGeom>
          <a:solidFill>
            <a:schemeClr val="accent6"/>
          </a:solidFill>
          <a:ln>
            <a:solidFill>
              <a:schemeClr val="accent1">
                <a:shade val="15000"/>
              </a:schemeClr>
            </a:solidFill>
          </a:ln>
        </p:spPr>
        <p:txBody>
          <a:bodyPr wrap="square" rtlCol="0">
            <a:spAutoFit/>
          </a:bodyPr>
          <a:lstStyle/>
          <a:p>
            <a:r>
              <a:rPr lang="en-US" sz="1200" dirty="0"/>
              <a:t>EEG parameters</a:t>
            </a:r>
          </a:p>
        </p:txBody>
      </p:sp>
      <p:sp>
        <p:nvSpPr>
          <p:cNvPr id="3" name="TextBox 2">
            <a:extLst>
              <a:ext uri="{FF2B5EF4-FFF2-40B4-BE49-F238E27FC236}">
                <a16:creationId xmlns:a16="http://schemas.microsoft.com/office/drawing/2014/main" id="{82CCAAA2-8EDB-10B5-EEEE-D4C6E18F5337}"/>
              </a:ext>
            </a:extLst>
          </p:cNvPr>
          <p:cNvSpPr txBox="1"/>
          <p:nvPr/>
        </p:nvSpPr>
        <p:spPr>
          <a:xfrm>
            <a:off x="7175090" y="3424174"/>
            <a:ext cx="1872657" cy="507831"/>
          </a:xfrm>
          <a:prstGeom prst="rect">
            <a:avLst/>
          </a:prstGeom>
          <a:noFill/>
        </p:spPr>
        <p:txBody>
          <a:bodyPr wrap="square" rtlCol="0">
            <a:spAutoFit/>
          </a:bodyPr>
          <a:lstStyle/>
          <a:p>
            <a:r>
              <a:rPr lang="en-US" dirty="0"/>
              <a:t>Wilson and Cleary model for HRQOL</a:t>
            </a:r>
          </a:p>
        </p:txBody>
      </p:sp>
    </p:spTree>
    <p:extLst>
      <p:ext uri="{BB962C8B-B14F-4D97-AF65-F5344CB8AC3E}">
        <p14:creationId xmlns:p14="http://schemas.microsoft.com/office/powerpoint/2010/main" val="388928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4D6C6C9-523A-EEDD-B6F7-D47978E59216}"/>
              </a:ext>
            </a:extLst>
          </p:cNvPr>
          <p:cNvSpPr txBox="1">
            <a:spLocks/>
          </p:cNvSpPr>
          <p:nvPr/>
        </p:nvSpPr>
        <p:spPr>
          <a:xfrm>
            <a:off x="481896" y="1848511"/>
            <a:ext cx="7886700" cy="994172"/>
          </a:xfrm>
          <a:prstGeom prst="rect">
            <a:avLst/>
          </a:prstGeom>
        </p:spPr>
        <p:txBody>
          <a:bodyPr vert="horz" lIns="0" tIns="0" rIns="0" bIns="0" rtlCol="0" anchor="t">
            <a:noAutofit/>
          </a:bodyPr>
          <a:lstStyle>
            <a:lvl1pPr algn="l" defTabSz="685800" rtl="0" eaLnBrk="1" latinLnBrk="0" hangingPunct="1">
              <a:lnSpc>
                <a:spcPct val="100000"/>
              </a:lnSpc>
              <a:spcBef>
                <a:spcPct val="0"/>
              </a:spcBef>
              <a:buNone/>
              <a:defRPr sz="2000" b="1" i="0" kern="1200">
                <a:solidFill>
                  <a:schemeClr val="tx2"/>
                </a:solidFill>
                <a:latin typeface="Arial" panose="020B0604020202020204" pitchFamily="34" charset="0"/>
                <a:ea typeface="Verdana" panose="020B0604030504040204" pitchFamily="34" charset="0"/>
                <a:cs typeface="Verdana" panose="020B0604030504040204" pitchFamily="34" charset="0"/>
              </a:defRPr>
            </a:lvl1pPr>
          </a:lstStyle>
          <a:p>
            <a:r>
              <a:rPr lang="en-US" sz="3000" dirty="0"/>
              <a:t>Second -  lets look at work describing predictors of QOL in epilepsy</a:t>
            </a:r>
          </a:p>
        </p:txBody>
      </p:sp>
    </p:spTree>
    <p:extLst>
      <p:ext uri="{BB962C8B-B14F-4D97-AF65-F5344CB8AC3E}">
        <p14:creationId xmlns:p14="http://schemas.microsoft.com/office/powerpoint/2010/main" val="3382416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paper&#10;&#10;Description automatically generated">
            <a:extLst>
              <a:ext uri="{FF2B5EF4-FFF2-40B4-BE49-F238E27FC236}">
                <a16:creationId xmlns:a16="http://schemas.microsoft.com/office/drawing/2014/main" id="{78EF6F15-D0C6-3C30-0B8C-ACEB5E1109DC}"/>
              </a:ext>
            </a:extLst>
          </p:cNvPr>
          <p:cNvPicPr>
            <a:picLocks noChangeAspect="1"/>
          </p:cNvPicPr>
          <p:nvPr/>
        </p:nvPicPr>
        <p:blipFill>
          <a:blip r:embed="rId3"/>
          <a:stretch>
            <a:fillRect/>
          </a:stretch>
        </p:blipFill>
        <p:spPr>
          <a:xfrm>
            <a:off x="215818" y="548482"/>
            <a:ext cx="4616012" cy="4301794"/>
          </a:xfrm>
          <a:prstGeom prst="rect">
            <a:avLst/>
          </a:prstGeom>
          <a:solidFill>
            <a:schemeClr val="tx1"/>
          </a:solidFill>
          <a:ln w="12700">
            <a:solidFill>
              <a:schemeClr val="tx1"/>
            </a:solidFill>
          </a:ln>
        </p:spPr>
      </p:pic>
      <p:sp>
        <p:nvSpPr>
          <p:cNvPr id="6" name="TextBox 5">
            <a:extLst>
              <a:ext uri="{FF2B5EF4-FFF2-40B4-BE49-F238E27FC236}">
                <a16:creationId xmlns:a16="http://schemas.microsoft.com/office/drawing/2014/main" id="{27CBAA11-B62B-4E4F-E844-6666CE8530BB}"/>
              </a:ext>
            </a:extLst>
          </p:cNvPr>
          <p:cNvSpPr txBox="1"/>
          <p:nvPr/>
        </p:nvSpPr>
        <p:spPr>
          <a:xfrm>
            <a:off x="5335173" y="1168690"/>
            <a:ext cx="3506667" cy="2308324"/>
          </a:xfrm>
          <a:prstGeom prst="rect">
            <a:avLst/>
          </a:prstGeom>
          <a:noFill/>
        </p:spPr>
        <p:txBody>
          <a:bodyPr wrap="square" rtlCol="0">
            <a:spAutoFit/>
          </a:bodyPr>
          <a:lstStyle/>
          <a:p>
            <a:r>
              <a:rPr lang="en-US" sz="1800" b="1" dirty="0"/>
              <a:t>Strong predictors of HRQOL across n=93 studies:</a:t>
            </a:r>
          </a:p>
          <a:p>
            <a:endParaRPr lang="en-US" sz="1800" dirty="0"/>
          </a:p>
          <a:p>
            <a:pPr marL="285750" indent="-285750">
              <a:buFontTx/>
              <a:buChar char="-"/>
            </a:pPr>
            <a:r>
              <a:rPr lang="en-US" sz="1800" dirty="0"/>
              <a:t>seizure frequency</a:t>
            </a:r>
          </a:p>
          <a:p>
            <a:pPr marL="285750" indent="-285750">
              <a:buFontTx/>
              <a:buChar char="-"/>
            </a:pPr>
            <a:r>
              <a:rPr lang="en-US" sz="1800" dirty="0"/>
              <a:t>seizure severity</a:t>
            </a:r>
          </a:p>
          <a:p>
            <a:pPr marL="285750" indent="-285750">
              <a:buFontTx/>
              <a:buChar char="-"/>
            </a:pPr>
            <a:r>
              <a:rPr lang="en-US" sz="1800" dirty="0"/>
              <a:t>level of depression</a:t>
            </a:r>
          </a:p>
          <a:p>
            <a:pPr marL="285750" indent="-285750">
              <a:buFontTx/>
              <a:buChar char="-"/>
            </a:pPr>
            <a:r>
              <a:rPr lang="en-US" sz="1800" dirty="0"/>
              <a:t>level of anxiety</a:t>
            </a:r>
          </a:p>
          <a:p>
            <a:pPr marL="285750" indent="-285750">
              <a:buFontTx/>
              <a:buChar char="-"/>
            </a:pPr>
            <a:r>
              <a:rPr lang="en-US" sz="1800" dirty="0"/>
              <a:t>presence of other comorbidity</a:t>
            </a:r>
          </a:p>
        </p:txBody>
      </p:sp>
      <p:sp>
        <p:nvSpPr>
          <p:cNvPr id="7" name="Title 1">
            <a:extLst>
              <a:ext uri="{FF2B5EF4-FFF2-40B4-BE49-F238E27FC236}">
                <a16:creationId xmlns:a16="http://schemas.microsoft.com/office/drawing/2014/main" id="{FD0D29A8-E8CB-0153-C4AA-65EA62F4EDF1}"/>
              </a:ext>
            </a:extLst>
          </p:cNvPr>
          <p:cNvSpPr>
            <a:spLocks noGrp="1"/>
          </p:cNvSpPr>
          <p:nvPr/>
        </p:nvSpPr>
        <p:spPr>
          <a:xfrm>
            <a:off x="661181" y="169394"/>
            <a:ext cx="7821637" cy="738188"/>
          </a:xfrm>
          <a:prstGeom prst="rect">
            <a:avLst/>
          </a:prstGeom>
        </p:spPr>
        <p:txBody>
          <a:bodyPr vert="horz" lIns="0" tIns="0" rIns="0" bIns="0" rtlCol="0" anchor="t">
            <a:normAutofit/>
          </a:bodyPr>
          <a:lstStyle>
            <a:lvl1pPr algn="l" defTabSz="685800" rtl="0" eaLnBrk="1" latinLnBrk="0" hangingPunct="1">
              <a:lnSpc>
                <a:spcPct val="100000"/>
              </a:lnSpc>
              <a:spcBef>
                <a:spcPct val="0"/>
              </a:spcBef>
              <a:buNone/>
              <a:defRPr sz="2000" b="1"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dirty="0"/>
              <a:t>Epilepsy represents more than seizures</a:t>
            </a:r>
          </a:p>
        </p:txBody>
      </p:sp>
      <p:pic>
        <p:nvPicPr>
          <p:cNvPr id="5122" name="Picture 2">
            <a:extLst>
              <a:ext uri="{FF2B5EF4-FFF2-40B4-BE49-F238E27FC236}">
                <a16:creationId xmlns:a16="http://schemas.microsoft.com/office/drawing/2014/main" id="{C7B93C96-C7A0-FB40-8650-8745C8FC10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495" y="76844"/>
            <a:ext cx="738188" cy="738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80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174DFE61-DD19-EA46-9DA8-768694C227D3}"/>
              </a:ext>
            </a:extLst>
          </p:cNvPr>
          <p:cNvSpPr>
            <a:spLocks noGrp="1"/>
          </p:cNvSpPr>
          <p:nvPr>
            <p:ph type="title"/>
          </p:nvPr>
        </p:nvSpPr>
        <p:spPr>
          <a:xfrm>
            <a:off x="348617" y="226504"/>
            <a:ext cx="7972426" cy="738188"/>
          </a:xfrm>
        </p:spPr>
        <p:txBody>
          <a:bodyPr>
            <a:noAutofit/>
          </a:bodyPr>
          <a:lstStyle/>
          <a:p>
            <a:r>
              <a:rPr lang="en-US" sz="2600" dirty="0"/>
              <a:t>Disclosures</a:t>
            </a:r>
          </a:p>
        </p:txBody>
      </p:sp>
      <p:sp>
        <p:nvSpPr>
          <p:cNvPr id="9" name="Content Placeholder 4">
            <a:extLst>
              <a:ext uri="{FF2B5EF4-FFF2-40B4-BE49-F238E27FC236}">
                <a16:creationId xmlns:a16="http://schemas.microsoft.com/office/drawing/2014/main" id="{802393B0-A9C3-2449-9EC6-CEF0023ED15B}"/>
              </a:ext>
            </a:extLst>
          </p:cNvPr>
          <p:cNvSpPr>
            <a:spLocks noGrp="1"/>
          </p:cNvSpPr>
          <p:nvPr>
            <p:ph idx="1"/>
          </p:nvPr>
        </p:nvSpPr>
        <p:spPr>
          <a:xfrm>
            <a:off x="588645" y="964692"/>
            <a:ext cx="7966709" cy="3596164"/>
          </a:xfrm>
        </p:spPr>
        <p:txBody>
          <a:bodyPr>
            <a:normAutofit/>
          </a:bodyPr>
          <a:lstStyle/>
          <a:p>
            <a:pPr marL="0" indent="0">
              <a:buNone/>
            </a:pPr>
            <a:r>
              <a:rPr lang="en-US" sz="1400" dirty="0">
                <a:latin typeface="Montserrat" pitchFamily="2" charset="77"/>
              </a:rPr>
              <a:t>JM receives fellowship salary support from the Association of British Neurologists (ABN) and Guarantors of Brain charity (UK). </a:t>
            </a:r>
          </a:p>
          <a:p>
            <a:pPr marL="0" indent="0">
              <a:buNone/>
            </a:pPr>
            <a:endParaRPr lang="en-US" sz="1400" dirty="0">
              <a:latin typeface="Montserrat" pitchFamily="2" charset="77"/>
            </a:endParaRPr>
          </a:p>
          <a:p>
            <a:pPr marL="0" indent="0">
              <a:buNone/>
            </a:pPr>
            <a:r>
              <a:rPr lang="en-US" sz="1400" dirty="0">
                <a:latin typeface="Montserrat" pitchFamily="2" charset="77"/>
              </a:rPr>
              <a:t>In the past 36 months, JM has received consultancy fees from the International Consortium for Health Outcomes Measurement (ICHOM), UNEEG medical and Angelini Pharma. </a:t>
            </a:r>
          </a:p>
          <a:p>
            <a:pPr marL="0" indent="0">
              <a:buNone/>
            </a:pPr>
            <a:endParaRPr lang="en-US" sz="1400" dirty="0">
              <a:latin typeface="Montserrat" pitchFamily="2" charset="77"/>
            </a:endParaRPr>
          </a:p>
          <a:p>
            <a:pPr marL="0" indent="0">
              <a:buNone/>
            </a:pPr>
            <a:r>
              <a:rPr lang="en-US" sz="1400" dirty="0">
                <a:latin typeface="Montserrat" pitchFamily="2" charset="77"/>
              </a:rPr>
              <a:t>In the past 36 months, JM has received support for conference attendance from UCB Pharma (UK), the American Academy of Neurology (AAN), Epilepsy Foundation America (EFA) and Angelini Pharma.</a:t>
            </a:r>
          </a:p>
          <a:p>
            <a:pPr marL="0" indent="0">
              <a:buNone/>
            </a:pPr>
            <a:endParaRPr lang="en-US" sz="1600" b="1" i="1" dirty="0">
              <a:latin typeface="Montserrat" pitchFamily="2" charset="77"/>
            </a:endParaRPr>
          </a:p>
          <a:p>
            <a:pPr marL="146304" indent="-146304">
              <a:lnSpc>
                <a:spcPct val="95000"/>
              </a:lnSpc>
              <a:spcBef>
                <a:spcPts val="800"/>
              </a:spcBef>
            </a:pPr>
            <a:endParaRPr lang="en-US" sz="1600" dirty="0">
              <a:solidFill>
                <a:srgbClr val="000000"/>
              </a:solidFill>
            </a:endParaRPr>
          </a:p>
        </p:txBody>
      </p:sp>
      <p:sp>
        <p:nvSpPr>
          <p:cNvPr id="5" name="Slide Number Placeholder 4">
            <a:extLst>
              <a:ext uri="{FF2B5EF4-FFF2-40B4-BE49-F238E27FC236}">
                <a16:creationId xmlns:a16="http://schemas.microsoft.com/office/drawing/2014/main" id="{B0BB19B2-BA21-3E40-B012-E5C88D895B7C}"/>
              </a:ext>
            </a:extLst>
          </p:cNvPr>
          <p:cNvSpPr>
            <a:spLocks noGrp="1"/>
          </p:cNvSpPr>
          <p:nvPr>
            <p:ph type="sldNum" sz="quarter" idx="4294967295"/>
          </p:nvPr>
        </p:nvSpPr>
        <p:spPr>
          <a:xfrm>
            <a:off x="8411767" y="4693444"/>
            <a:ext cx="400050" cy="147638"/>
          </a:xfrm>
          <a:prstGeom prst="rect">
            <a:avLst/>
          </a:prstGeom>
        </p:spPr>
        <p:txBody>
          <a:bodyPr/>
          <a:lstStyle/>
          <a:p>
            <a:fld id="{33AA3FBC-51B8-426A-8893-284E5C1F6D1D}" type="slidenum">
              <a:rPr lang="en-GB" smtClean="0"/>
              <a:pPr/>
              <a:t>2</a:t>
            </a:fld>
            <a:endParaRPr lang="en-GB" dirty="0"/>
          </a:p>
        </p:txBody>
      </p:sp>
    </p:spTree>
    <p:extLst>
      <p:ext uri="{BB962C8B-B14F-4D97-AF65-F5344CB8AC3E}">
        <p14:creationId xmlns:p14="http://schemas.microsoft.com/office/powerpoint/2010/main" val="10050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g. 3">
            <a:extLst>
              <a:ext uri="{FF2B5EF4-FFF2-40B4-BE49-F238E27FC236}">
                <a16:creationId xmlns:a16="http://schemas.microsoft.com/office/drawing/2014/main" id="{8673C060-22BE-9ECD-95BB-1F887D19B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4184" y="1164733"/>
            <a:ext cx="4554314" cy="36264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creenshot of a computer&#10;&#10;Description automatically generated">
            <a:extLst>
              <a:ext uri="{FF2B5EF4-FFF2-40B4-BE49-F238E27FC236}">
                <a16:creationId xmlns:a16="http://schemas.microsoft.com/office/drawing/2014/main" id="{22482542-B640-6A22-9D57-EB7F59952FC0}"/>
              </a:ext>
            </a:extLst>
          </p:cNvPr>
          <p:cNvPicPr>
            <a:picLocks noChangeAspect="1"/>
          </p:cNvPicPr>
          <p:nvPr/>
        </p:nvPicPr>
        <p:blipFill>
          <a:blip r:embed="rId4"/>
          <a:stretch>
            <a:fillRect/>
          </a:stretch>
        </p:blipFill>
        <p:spPr>
          <a:xfrm>
            <a:off x="115502" y="207021"/>
            <a:ext cx="4052237" cy="1915427"/>
          </a:xfrm>
          <a:prstGeom prst="rect">
            <a:avLst/>
          </a:prstGeom>
        </p:spPr>
      </p:pic>
      <p:pic>
        <p:nvPicPr>
          <p:cNvPr id="2054" name="Picture 6" descr="Round icon. Illustration of flag of Germany">
            <a:extLst>
              <a:ext uri="{FF2B5EF4-FFF2-40B4-BE49-F238E27FC236}">
                <a16:creationId xmlns:a16="http://schemas.microsoft.com/office/drawing/2014/main" id="{FC826A89-780D-F8D5-B5DA-349D7228B5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9489" y="0"/>
            <a:ext cx="1134511" cy="849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07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22482542-B640-6A22-9D57-EB7F59952FC0}"/>
              </a:ext>
            </a:extLst>
          </p:cNvPr>
          <p:cNvPicPr>
            <a:picLocks noChangeAspect="1"/>
          </p:cNvPicPr>
          <p:nvPr/>
        </p:nvPicPr>
        <p:blipFill>
          <a:blip r:embed="rId3"/>
          <a:stretch>
            <a:fillRect/>
          </a:stretch>
        </p:blipFill>
        <p:spPr>
          <a:xfrm>
            <a:off x="115502" y="207021"/>
            <a:ext cx="4052237" cy="1915427"/>
          </a:xfrm>
          <a:prstGeom prst="rect">
            <a:avLst/>
          </a:prstGeom>
        </p:spPr>
      </p:pic>
      <p:pic>
        <p:nvPicPr>
          <p:cNvPr id="7" name="Picture 6" descr="A table with numbers and a number of black text&#10;&#10;Description automatically generated with medium confidence">
            <a:extLst>
              <a:ext uri="{FF2B5EF4-FFF2-40B4-BE49-F238E27FC236}">
                <a16:creationId xmlns:a16="http://schemas.microsoft.com/office/drawing/2014/main" id="{BD93BE12-87ED-C291-E974-DE86115FA6F2}"/>
              </a:ext>
            </a:extLst>
          </p:cNvPr>
          <p:cNvPicPr>
            <a:picLocks noChangeAspect="1"/>
          </p:cNvPicPr>
          <p:nvPr/>
        </p:nvPicPr>
        <p:blipFill>
          <a:blip r:embed="rId4"/>
          <a:stretch>
            <a:fillRect/>
          </a:stretch>
        </p:blipFill>
        <p:spPr>
          <a:xfrm>
            <a:off x="3305078" y="1337987"/>
            <a:ext cx="5723420" cy="3501387"/>
          </a:xfrm>
          <a:prstGeom prst="rect">
            <a:avLst/>
          </a:prstGeom>
        </p:spPr>
      </p:pic>
      <p:sp>
        <p:nvSpPr>
          <p:cNvPr id="2" name="Rectangle 1">
            <a:extLst>
              <a:ext uri="{FF2B5EF4-FFF2-40B4-BE49-F238E27FC236}">
                <a16:creationId xmlns:a16="http://schemas.microsoft.com/office/drawing/2014/main" id="{4DA278F0-5DED-9804-0411-DD7E08F168DF}"/>
              </a:ext>
            </a:extLst>
          </p:cNvPr>
          <p:cNvSpPr/>
          <p:nvPr/>
        </p:nvSpPr>
        <p:spPr>
          <a:xfrm>
            <a:off x="3465095" y="1992429"/>
            <a:ext cx="1934678" cy="1203158"/>
          </a:xfrm>
          <a:prstGeom prst="rect">
            <a:avLst/>
          </a:prstGeom>
          <a:solidFill>
            <a:schemeClr val="accent2">
              <a:alpha val="1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descr="Round icon. Illustration of flag of Germany">
            <a:extLst>
              <a:ext uri="{FF2B5EF4-FFF2-40B4-BE49-F238E27FC236}">
                <a16:creationId xmlns:a16="http://schemas.microsoft.com/office/drawing/2014/main" id="{8D6D9E4F-21C8-1B98-3371-5B1AA809D4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9489" y="0"/>
            <a:ext cx="1134511" cy="849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74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FC05A-7AE7-9BA7-6C7F-50CBD330F995}"/>
              </a:ext>
            </a:extLst>
          </p:cNvPr>
          <p:cNvSpPr>
            <a:spLocks noGrp="1"/>
          </p:cNvSpPr>
          <p:nvPr>
            <p:ph type="title"/>
          </p:nvPr>
        </p:nvSpPr>
        <p:spPr>
          <a:xfrm>
            <a:off x="382088" y="1296352"/>
            <a:ext cx="7972426" cy="738188"/>
          </a:xfrm>
        </p:spPr>
        <p:txBody>
          <a:bodyPr>
            <a:noAutofit/>
          </a:bodyPr>
          <a:lstStyle/>
          <a:p>
            <a:pPr algn="ctr"/>
            <a:r>
              <a:rPr lang="en-US" sz="4200" dirty="0"/>
              <a:t>Third – which outcomes should be measured for people with epilepsy?</a:t>
            </a:r>
          </a:p>
        </p:txBody>
      </p:sp>
    </p:spTree>
    <p:extLst>
      <p:ext uri="{BB962C8B-B14F-4D97-AF65-F5344CB8AC3E}">
        <p14:creationId xmlns:p14="http://schemas.microsoft.com/office/powerpoint/2010/main" val="361183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09A43A-D6C4-8563-0697-099C2F8D652D}"/>
              </a:ext>
            </a:extLst>
          </p:cNvPr>
          <p:cNvSpPr>
            <a:spLocks noGrp="1"/>
          </p:cNvSpPr>
          <p:nvPr>
            <p:ph type="sldNum" sz="quarter" idx="4294967295"/>
          </p:nvPr>
        </p:nvSpPr>
        <p:spPr>
          <a:xfrm>
            <a:off x="8411767" y="4693444"/>
            <a:ext cx="400050" cy="147638"/>
          </a:xfrm>
          <a:prstGeom prst="rect">
            <a:avLst/>
          </a:prstGeom>
        </p:spPr>
        <p:txBody>
          <a:bodyPr/>
          <a:lstStyle/>
          <a:p>
            <a:fld id="{33AA3FBC-51B8-426A-8893-284E5C1F6D1D}" type="slidenum">
              <a:rPr lang="en-GB" smtClean="0"/>
              <a:pPr/>
              <a:t>23</a:t>
            </a:fld>
            <a:endParaRPr lang="en-GB" dirty="0"/>
          </a:p>
        </p:txBody>
      </p:sp>
      <p:sp>
        <p:nvSpPr>
          <p:cNvPr id="6" name="Title 3">
            <a:extLst>
              <a:ext uri="{FF2B5EF4-FFF2-40B4-BE49-F238E27FC236}">
                <a16:creationId xmlns:a16="http://schemas.microsoft.com/office/drawing/2014/main" id="{0552DF92-1D0F-B466-FC47-870FC8763D6F}"/>
              </a:ext>
            </a:extLst>
          </p:cNvPr>
          <p:cNvSpPr>
            <a:spLocks noGrp="1"/>
          </p:cNvSpPr>
          <p:nvPr>
            <p:ph type="title"/>
          </p:nvPr>
        </p:nvSpPr>
        <p:spPr/>
        <p:txBody>
          <a:bodyPr>
            <a:noAutofit/>
          </a:bodyPr>
          <a:lstStyle/>
          <a:p>
            <a:r>
              <a:rPr lang="en-US" sz="2600" dirty="0"/>
              <a:t>Core Outcome Sets</a:t>
            </a:r>
          </a:p>
        </p:txBody>
      </p:sp>
      <p:sp>
        <p:nvSpPr>
          <p:cNvPr id="7" name="Rectangle 3">
            <a:extLst>
              <a:ext uri="{FF2B5EF4-FFF2-40B4-BE49-F238E27FC236}">
                <a16:creationId xmlns:a16="http://schemas.microsoft.com/office/drawing/2014/main" id="{FEAA71C4-B64B-2915-1494-181E3FA3A35A}"/>
              </a:ext>
            </a:extLst>
          </p:cNvPr>
          <p:cNvSpPr txBox="1">
            <a:spLocks noGrp="1" noChangeArrowheads="1"/>
          </p:cNvSpPr>
          <p:nvPr>
            <p:ph idx="1"/>
          </p:nvPr>
        </p:nvSpPr>
        <p:spPr bwMode="auto">
          <a:xfrm>
            <a:off x="248856" y="815685"/>
            <a:ext cx="4166832" cy="3128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62500" lnSpcReduction="20000"/>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indent="0" algn="just" eaLnBrk="1" hangingPunct="1">
              <a:lnSpc>
                <a:spcPct val="120000"/>
              </a:lnSpc>
              <a:spcBef>
                <a:spcPct val="20000"/>
              </a:spcBef>
              <a:buNone/>
              <a:defRPr/>
            </a:pPr>
            <a:r>
              <a:rPr lang="en-GB" altLang="en-US" sz="3600" dirty="0">
                <a:latin typeface="+mn-lt"/>
                <a:ea typeface="ＭＳ Ｐゴシック" pitchFamily="34" charset="-128"/>
              </a:rPr>
              <a:t>“A</a:t>
            </a:r>
            <a:r>
              <a:rPr lang="en-GB" altLang="en-US" sz="3600" dirty="0">
                <a:latin typeface="+mn-lt"/>
              </a:rPr>
              <a:t>n agreed standardised set of outcomes that should be measured and reported, as a </a:t>
            </a:r>
            <a:r>
              <a:rPr lang="en-GB" altLang="en-US" sz="3600" i="1" dirty="0">
                <a:latin typeface="+mn-lt"/>
              </a:rPr>
              <a:t>minimum</a:t>
            </a:r>
            <a:r>
              <a:rPr lang="en-GB" altLang="en-US" sz="3600" dirty="0">
                <a:latin typeface="+mn-lt"/>
              </a:rPr>
              <a:t>, in clinical trials / observational research / clinical encounters in specific areas of health or health care.”</a:t>
            </a:r>
          </a:p>
          <a:p>
            <a:pPr marL="0" indent="0" algn="just" eaLnBrk="1" hangingPunct="1">
              <a:lnSpc>
                <a:spcPct val="90000"/>
              </a:lnSpc>
              <a:spcBef>
                <a:spcPct val="20000"/>
              </a:spcBef>
              <a:defRPr/>
            </a:pPr>
            <a:endParaRPr lang="en-GB" altLang="en-US" sz="3600" dirty="0">
              <a:latin typeface="+mn-lt"/>
            </a:endParaRPr>
          </a:p>
          <a:p>
            <a:pPr marL="0" indent="0" algn="just" eaLnBrk="1" hangingPunct="1">
              <a:lnSpc>
                <a:spcPct val="90000"/>
              </a:lnSpc>
              <a:spcBef>
                <a:spcPct val="20000"/>
              </a:spcBef>
              <a:buNone/>
              <a:defRPr/>
            </a:pPr>
            <a:r>
              <a:rPr lang="en-GB" altLang="en-US" sz="3000" i="1" dirty="0">
                <a:latin typeface="+mn-lt"/>
                <a:ea typeface="ＭＳ Ｐゴシック" pitchFamily="34" charset="-128"/>
                <a:cs typeface="Arial" charset="0"/>
              </a:rPr>
              <a:t>Modified COMET definition, 2010</a:t>
            </a:r>
          </a:p>
          <a:p>
            <a:pPr marL="3200400" lvl="7" indent="0" eaLnBrk="1" hangingPunct="1">
              <a:lnSpc>
                <a:spcPct val="90000"/>
              </a:lnSpc>
              <a:spcBef>
                <a:spcPct val="20000"/>
              </a:spcBef>
              <a:defRPr/>
            </a:pPr>
            <a:endParaRPr lang="en-GB" altLang="en-US" sz="4400" dirty="0">
              <a:latin typeface="Calibri" pitchFamily="34" charset="0"/>
              <a:ea typeface="ＭＳ Ｐゴシック" pitchFamily="34" charset="-128"/>
            </a:endParaRPr>
          </a:p>
          <a:p>
            <a:pPr eaLnBrk="1" hangingPunct="1">
              <a:lnSpc>
                <a:spcPct val="90000"/>
              </a:lnSpc>
              <a:spcBef>
                <a:spcPct val="20000"/>
              </a:spcBef>
              <a:buFont typeface="Arial" pitchFamily="34" charset="0"/>
              <a:buChar char="•"/>
              <a:defRPr/>
            </a:pPr>
            <a:endParaRPr lang="en-US" altLang="en-US" sz="2400" dirty="0">
              <a:latin typeface="Calibri" pitchFamily="34" charset="0"/>
              <a:ea typeface="ＭＳ Ｐゴシック" pitchFamily="34" charset="-128"/>
            </a:endParaRPr>
          </a:p>
        </p:txBody>
      </p:sp>
      <p:pic>
        <p:nvPicPr>
          <p:cNvPr id="8" name="Picture 6">
            <a:extLst>
              <a:ext uri="{FF2B5EF4-FFF2-40B4-BE49-F238E27FC236}">
                <a16:creationId xmlns:a16="http://schemas.microsoft.com/office/drawing/2014/main" id="{9D7824B6-BF25-5EF3-92B3-6CD7B68934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33" t="8467" r="4170" b="8983"/>
          <a:stretch>
            <a:fillRect/>
          </a:stretch>
        </p:blipFill>
        <p:spPr bwMode="auto">
          <a:xfrm>
            <a:off x="5185123" y="2444714"/>
            <a:ext cx="1519181" cy="56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7B0393B-2190-4BC0-C8E3-6C466C97A910}"/>
              </a:ext>
            </a:extLst>
          </p:cNvPr>
          <p:cNvSpPr txBox="1"/>
          <p:nvPr/>
        </p:nvSpPr>
        <p:spPr>
          <a:xfrm>
            <a:off x="114511" y="3924537"/>
            <a:ext cx="4301177" cy="215444"/>
          </a:xfrm>
          <a:prstGeom prst="rect">
            <a:avLst/>
          </a:prstGeom>
          <a:noFill/>
        </p:spPr>
        <p:txBody>
          <a:bodyPr wrap="none" rtlCol="0">
            <a:spAutoFit/>
          </a:bodyPr>
          <a:lstStyle/>
          <a:p>
            <a:r>
              <a:rPr lang="en-GB" sz="800" b="0" i="0" dirty="0">
                <a:solidFill>
                  <a:srgbClr val="222222"/>
                </a:solidFill>
                <a:effectLst/>
                <a:latin typeface="Arial" panose="020B0604020202020204" pitchFamily="34" charset="0"/>
              </a:rPr>
              <a:t>Williamson, Paula R., et al. "The COMET handbook: version 1.0." </a:t>
            </a:r>
            <a:r>
              <a:rPr lang="en-GB" sz="800" b="0" i="1" dirty="0">
                <a:solidFill>
                  <a:srgbClr val="222222"/>
                </a:solidFill>
                <a:effectLst/>
                <a:latin typeface="Arial" panose="020B0604020202020204" pitchFamily="34" charset="0"/>
              </a:rPr>
              <a:t>Trials</a:t>
            </a:r>
            <a:r>
              <a:rPr lang="en-GB" sz="800" b="0" i="0" dirty="0">
                <a:solidFill>
                  <a:srgbClr val="222222"/>
                </a:solidFill>
                <a:effectLst/>
                <a:latin typeface="Arial" panose="020B0604020202020204" pitchFamily="34" charset="0"/>
              </a:rPr>
              <a:t> 18.3 (2017): 1-50.</a:t>
            </a:r>
            <a:endParaRPr lang="en-US" sz="800" dirty="0"/>
          </a:p>
        </p:txBody>
      </p:sp>
      <p:cxnSp>
        <p:nvCxnSpPr>
          <p:cNvPr id="3" name="Straight Arrow Connector 2">
            <a:extLst>
              <a:ext uri="{FF2B5EF4-FFF2-40B4-BE49-F238E27FC236}">
                <a16:creationId xmlns:a16="http://schemas.microsoft.com/office/drawing/2014/main" id="{C2FF13CA-CAB8-E1B2-8EB1-DE6631B0D395}"/>
              </a:ext>
            </a:extLst>
          </p:cNvPr>
          <p:cNvCxnSpPr>
            <a:cxnSpLocks/>
          </p:cNvCxnSpPr>
          <p:nvPr/>
        </p:nvCxnSpPr>
        <p:spPr>
          <a:xfrm>
            <a:off x="6814314" y="0"/>
            <a:ext cx="0" cy="4199467"/>
          </a:xfrm>
          <a:prstGeom prst="straightConnector1">
            <a:avLst/>
          </a:prstGeom>
          <a:ln w="317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26B9EE8-EDA2-177C-2F97-7599452D2668}"/>
              </a:ext>
            </a:extLst>
          </p:cNvPr>
          <p:cNvCxnSpPr/>
          <p:nvPr/>
        </p:nvCxnSpPr>
        <p:spPr>
          <a:xfrm>
            <a:off x="6645241" y="689937"/>
            <a:ext cx="127630" cy="0"/>
          </a:xfrm>
          <a:prstGeom prst="line">
            <a:avLst/>
          </a:prstGeom>
          <a:ln w="444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52464C-854E-356C-C732-3BE557496B4A}"/>
              </a:ext>
            </a:extLst>
          </p:cNvPr>
          <p:cNvCxnSpPr/>
          <p:nvPr/>
        </p:nvCxnSpPr>
        <p:spPr>
          <a:xfrm>
            <a:off x="6819646" y="2703934"/>
            <a:ext cx="127630" cy="0"/>
          </a:xfrm>
          <a:prstGeom prst="line">
            <a:avLst/>
          </a:prstGeom>
          <a:ln w="444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D6B5CCE-A319-9EA7-1A1A-F3E86D368E85}"/>
              </a:ext>
            </a:extLst>
          </p:cNvPr>
          <p:cNvCxnSpPr/>
          <p:nvPr/>
        </p:nvCxnSpPr>
        <p:spPr>
          <a:xfrm>
            <a:off x="6686684" y="3220603"/>
            <a:ext cx="127630" cy="0"/>
          </a:xfrm>
          <a:prstGeom prst="line">
            <a:avLst/>
          </a:prstGeom>
          <a:ln w="444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2" descr="OMERACT Handbook">
            <a:extLst>
              <a:ext uri="{FF2B5EF4-FFF2-40B4-BE49-F238E27FC236}">
                <a16:creationId xmlns:a16="http://schemas.microsoft.com/office/drawing/2014/main" id="{FB116536-A7E7-B7C8-51BE-3B21BDA968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1944" y="444663"/>
            <a:ext cx="1578701" cy="49054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27D93B4-7CDE-C583-2B7E-61DAE02EDE5C}"/>
              </a:ext>
            </a:extLst>
          </p:cNvPr>
          <p:cNvSpPr txBox="1"/>
          <p:nvPr/>
        </p:nvSpPr>
        <p:spPr>
          <a:xfrm>
            <a:off x="5916706" y="515603"/>
            <a:ext cx="677589" cy="300082"/>
          </a:xfrm>
          <a:prstGeom prst="rect">
            <a:avLst/>
          </a:prstGeom>
          <a:noFill/>
        </p:spPr>
        <p:txBody>
          <a:bodyPr wrap="square" rtlCol="0">
            <a:spAutoFit/>
          </a:bodyPr>
          <a:lstStyle/>
          <a:p>
            <a:r>
              <a:rPr lang="en-US" dirty="0"/>
              <a:t>1992</a:t>
            </a:r>
          </a:p>
        </p:txBody>
      </p:sp>
      <p:sp>
        <p:nvSpPr>
          <p:cNvPr id="15" name="TextBox 14">
            <a:extLst>
              <a:ext uri="{FF2B5EF4-FFF2-40B4-BE49-F238E27FC236}">
                <a16:creationId xmlns:a16="http://schemas.microsoft.com/office/drawing/2014/main" id="{1FA9407B-2BCA-A6EC-BFCD-B05F1CBCDE90}"/>
              </a:ext>
            </a:extLst>
          </p:cNvPr>
          <p:cNvSpPr txBox="1"/>
          <p:nvPr/>
        </p:nvSpPr>
        <p:spPr>
          <a:xfrm>
            <a:off x="6875824" y="2553893"/>
            <a:ext cx="677589" cy="300082"/>
          </a:xfrm>
          <a:prstGeom prst="rect">
            <a:avLst/>
          </a:prstGeom>
          <a:noFill/>
        </p:spPr>
        <p:txBody>
          <a:bodyPr wrap="square" rtlCol="0">
            <a:spAutoFit/>
          </a:bodyPr>
          <a:lstStyle/>
          <a:p>
            <a:r>
              <a:rPr lang="en-US" dirty="0"/>
              <a:t>2010</a:t>
            </a:r>
          </a:p>
        </p:txBody>
      </p:sp>
      <p:sp>
        <p:nvSpPr>
          <p:cNvPr id="16" name="TextBox 15">
            <a:extLst>
              <a:ext uri="{FF2B5EF4-FFF2-40B4-BE49-F238E27FC236}">
                <a16:creationId xmlns:a16="http://schemas.microsoft.com/office/drawing/2014/main" id="{CD8E9CE1-DB09-4EF6-745F-C2D4F882A25D}"/>
              </a:ext>
            </a:extLst>
          </p:cNvPr>
          <p:cNvSpPr txBox="1"/>
          <p:nvPr/>
        </p:nvSpPr>
        <p:spPr>
          <a:xfrm>
            <a:off x="6167480" y="3062092"/>
            <a:ext cx="677589" cy="300082"/>
          </a:xfrm>
          <a:prstGeom prst="rect">
            <a:avLst/>
          </a:prstGeom>
          <a:noFill/>
        </p:spPr>
        <p:txBody>
          <a:bodyPr wrap="square" rtlCol="0">
            <a:spAutoFit/>
          </a:bodyPr>
          <a:lstStyle/>
          <a:p>
            <a:r>
              <a:rPr lang="en-US" dirty="0"/>
              <a:t>2012</a:t>
            </a:r>
          </a:p>
        </p:txBody>
      </p:sp>
      <p:pic>
        <p:nvPicPr>
          <p:cNvPr id="29" name="Picture 28" descr="ICHOM (@ICHOM_ORG) / Twitter">
            <a:extLst>
              <a:ext uri="{FF2B5EF4-FFF2-40B4-BE49-F238E27FC236}">
                <a16:creationId xmlns:a16="http://schemas.microsoft.com/office/drawing/2014/main" id="{3B73B215-328E-4E94-B6E0-CC1C764EC7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4512" b="33329"/>
          <a:stretch/>
        </p:blipFill>
        <p:spPr bwMode="auto">
          <a:xfrm>
            <a:off x="6864121" y="2902155"/>
            <a:ext cx="1845842" cy="51697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BA2BC24C-F235-0AF1-35A5-5C05B356A851}"/>
              </a:ext>
            </a:extLst>
          </p:cNvPr>
          <p:cNvSpPr/>
          <p:nvPr/>
        </p:nvSpPr>
        <p:spPr>
          <a:xfrm>
            <a:off x="176065" y="242129"/>
            <a:ext cx="4498166" cy="3682408"/>
          </a:xfrm>
          <a:prstGeom prst="rect">
            <a:avLst/>
          </a:prstGeom>
          <a:solidFill>
            <a:schemeClr val="tx2">
              <a:alpha val="10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357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09A43A-D6C4-8563-0697-099C2F8D652D}"/>
              </a:ext>
            </a:extLst>
          </p:cNvPr>
          <p:cNvSpPr>
            <a:spLocks noGrp="1"/>
          </p:cNvSpPr>
          <p:nvPr>
            <p:ph type="sldNum" sz="quarter" idx="4294967295"/>
          </p:nvPr>
        </p:nvSpPr>
        <p:spPr>
          <a:xfrm>
            <a:off x="8411767" y="4693444"/>
            <a:ext cx="400050" cy="147638"/>
          </a:xfrm>
          <a:prstGeom prst="rect">
            <a:avLst/>
          </a:prstGeom>
        </p:spPr>
        <p:txBody>
          <a:bodyPr/>
          <a:lstStyle/>
          <a:p>
            <a:fld id="{33AA3FBC-51B8-426A-8893-284E5C1F6D1D}" type="slidenum">
              <a:rPr lang="en-GB" smtClean="0"/>
              <a:pPr/>
              <a:t>24</a:t>
            </a:fld>
            <a:endParaRPr lang="en-GB" dirty="0"/>
          </a:p>
        </p:txBody>
      </p:sp>
      <p:sp>
        <p:nvSpPr>
          <p:cNvPr id="6" name="Title 3">
            <a:extLst>
              <a:ext uri="{FF2B5EF4-FFF2-40B4-BE49-F238E27FC236}">
                <a16:creationId xmlns:a16="http://schemas.microsoft.com/office/drawing/2014/main" id="{0552DF92-1D0F-B466-FC47-870FC8763D6F}"/>
              </a:ext>
            </a:extLst>
          </p:cNvPr>
          <p:cNvSpPr>
            <a:spLocks noGrp="1"/>
          </p:cNvSpPr>
          <p:nvPr>
            <p:ph type="title"/>
          </p:nvPr>
        </p:nvSpPr>
        <p:spPr/>
        <p:txBody>
          <a:bodyPr>
            <a:noAutofit/>
          </a:bodyPr>
          <a:lstStyle/>
          <a:p>
            <a:r>
              <a:rPr lang="en-US" sz="2600" dirty="0">
                <a:solidFill>
                  <a:schemeClr val="tx1"/>
                </a:solidFill>
              </a:rPr>
              <a:t>Core Outcome Sets</a:t>
            </a:r>
          </a:p>
        </p:txBody>
      </p:sp>
      <p:sp>
        <p:nvSpPr>
          <p:cNvPr id="7" name="Rectangle 3">
            <a:extLst>
              <a:ext uri="{FF2B5EF4-FFF2-40B4-BE49-F238E27FC236}">
                <a16:creationId xmlns:a16="http://schemas.microsoft.com/office/drawing/2014/main" id="{FEAA71C4-B64B-2915-1494-181E3FA3A35A}"/>
              </a:ext>
            </a:extLst>
          </p:cNvPr>
          <p:cNvSpPr txBox="1">
            <a:spLocks noGrp="1" noChangeArrowheads="1"/>
          </p:cNvSpPr>
          <p:nvPr>
            <p:ph idx="1"/>
          </p:nvPr>
        </p:nvSpPr>
        <p:spPr bwMode="auto">
          <a:xfrm>
            <a:off x="248856" y="815685"/>
            <a:ext cx="4166832" cy="3128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62500" lnSpcReduction="20000"/>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indent="0" algn="just" eaLnBrk="1" hangingPunct="1">
              <a:lnSpc>
                <a:spcPct val="120000"/>
              </a:lnSpc>
              <a:spcBef>
                <a:spcPct val="20000"/>
              </a:spcBef>
              <a:buNone/>
              <a:defRPr/>
            </a:pPr>
            <a:r>
              <a:rPr lang="en-GB" altLang="en-US" sz="3600" dirty="0">
                <a:latin typeface="+mn-lt"/>
                <a:ea typeface="ＭＳ Ｐゴシック" pitchFamily="34" charset="-128"/>
              </a:rPr>
              <a:t>“A</a:t>
            </a:r>
            <a:r>
              <a:rPr lang="en-GB" altLang="en-US" sz="3600" dirty="0">
                <a:latin typeface="+mn-lt"/>
              </a:rPr>
              <a:t>n agreed standardised set of outcomes that should be measured and reported, as a </a:t>
            </a:r>
            <a:r>
              <a:rPr lang="en-GB" altLang="en-US" sz="3600" i="1" dirty="0">
                <a:latin typeface="+mn-lt"/>
              </a:rPr>
              <a:t>minimum</a:t>
            </a:r>
            <a:r>
              <a:rPr lang="en-GB" altLang="en-US" sz="3600" dirty="0">
                <a:latin typeface="+mn-lt"/>
              </a:rPr>
              <a:t>, in clinical trials / observational research / clinical encounters in specific areas of health or health care.”</a:t>
            </a:r>
          </a:p>
          <a:p>
            <a:pPr marL="0" indent="0" algn="just" eaLnBrk="1" hangingPunct="1">
              <a:lnSpc>
                <a:spcPct val="90000"/>
              </a:lnSpc>
              <a:spcBef>
                <a:spcPct val="20000"/>
              </a:spcBef>
              <a:defRPr/>
            </a:pPr>
            <a:endParaRPr lang="en-GB" altLang="en-US" sz="3600" dirty="0">
              <a:latin typeface="+mn-lt"/>
            </a:endParaRPr>
          </a:p>
          <a:p>
            <a:pPr marL="0" indent="0" algn="just" eaLnBrk="1" hangingPunct="1">
              <a:lnSpc>
                <a:spcPct val="90000"/>
              </a:lnSpc>
              <a:spcBef>
                <a:spcPct val="20000"/>
              </a:spcBef>
              <a:buNone/>
              <a:defRPr/>
            </a:pPr>
            <a:r>
              <a:rPr lang="en-GB" altLang="en-US" sz="3000" i="1" dirty="0">
                <a:latin typeface="+mn-lt"/>
                <a:ea typeface="ＭＳ Ｐゴシック" pitchFamily="34" charset="-128"/>
                <a:cs typeface="Arial" charset="0"/>
              </a:rPr>
              <a:t>Modified COMET definition, 2010</a:t>
            </a:r>
          </a:p>
          <a:p>
            <a:pPr marL="3200400" lvl="7" indent="0" eaLnBrk="1" hangingPunct="1">
              <a:lnSpc>
                <a:spcPct val="90000"/>
              </a:lnSpc>
              <a:spcBef>
                <a:spcPct val="20000"/>
              </a:spcBef>
              <a:defRPr/>
            </a:pPr>
            <a:endParaRPr lang="en-GB" altLang="en-US" sz="4400" dirty="0">
              <a:latin typeface="Calibri" pitchFamily="34" charset="0"/>
              <a:ea typeface="ＭＳ Ｐゴシック" pitchFamily="34" charset="-128"/>
            </a:endParaRPr>
          </a:p>
          <a:p>
            <a:pPr eaLnBrk="1" hangingPunct="1">
              <a:lnSpc>
                <a:spcPct val="90000"/>
              </a:lnSpc>
              <a:spcBef>
                <a:spcPct val="20000"/>
              </a:spcBef>
              <a:buFont typeface="Arial" pitchFamily="34" charset="0"/>
              <a:buChar char="•"/>
              <a:defRPr/>
            </a:pPr>
            <a:endParaRPr lang="en-US" altLang="en-US" sz="2400" dirty="0">
              <a:latin typeface="Calibri" pitchFamily="34" charset="0"/>
              <a:ea typeface="ＭＳ Ｐゴシック" pitchFamily="34" charset="-128"/>
            </a:endParaRPr>
          </a:p>
        </p:txBody>
      </p:sp>
      <p:sp>
        <p:nvSpPr>
          <p:cNvPr id="2" name="TextBox 1">
            <a:extLst>
              <a:ext uri="{FF2B5EF4-FFF2-40B4-BE49-F238E27FC236}">
                <a16:creationId xmlns:a16="http://schemas.microsoft.com/office/drawing/2014/main" id="{67B0393B-2190-4BC0-C8E3-6C466C97A910}"/>
              </a:ext>
            </a:extLst>
          </p:cNvPr>
          <p:cNvSpPr txBox="1"/>
          <p:nvPr/>
        </p:nvSpPr>
        <p:spPr>
          <a:xfrm>
            <a:off x="114511" y="3926060"/>
            <a:ext cx="4301177" cy="215444"/>
          </a:xfrm>
          <a:prstGeom prst="rect">
            <a:avLst/>
          </a:prstGeom>
          <a:noFill/>
        </p:spPr>
        <p:txBody>
          <a:bodyPr wrap="none" rtlCol="0">
            <a:spAutoFit/>
          </a:bodyPr>
          <a:lstStyle/>
          <a:p>
            <a:r>
              <a:rPr lang="en-GB" sz="800" b="0" i="0" dirty="0">
                <a:solidFill>
                  <a:srgbClr val="222222"/>
                </a:solidFill>
                <a:effectLst/>
                <a:latin typeface="Arial" panose="020B0604020202020204" pitchFamily="34" charset="0"/>
              </a:rPr>
              <a:t>Williamson, Paula R., et al. "The COMET handbook: version 1.0." </a:t>
            </a:r>
            <a:r>
              <a:rPr lang="en-GB" sz="800" b="0" i="1" dirty="0">
                <a:solidFill>
                  <a:srgbClr val="222222"/>
                </a:solidFill>
                <a:effectLst/>
                <a:latin typeface="Arial" panose="020B0604020202020204" pitchFamily="34" charset="0"/>
              </a:rPr>
              <a:t>Trials</a:t>
            </a:r>
            <a:r>
              <a:rPr lang="en-GB" sz="800" b="0" i="0" dirty="0">
                <a:solidFill>
                  <a:srgbClr val="222222"/>
                </a:solidFill>
                <a:effectLst/>
                <a:latin typeface="Arial" panose="020B0604020202020204" pitchFamily="34" charset="0"/>
              </a:rPr>
              <a:t> 18.3 (2017): 1-50.</a:t>
            </a:r>
            <a:endParaRPr lang="en-US" sz="800" dirty="0"/>
          </a:p>
        </p:txBody>
      </p:sp>
      <p:pic>
        <p:nvPicPr>
          <p:cNvPr id="20" name="Picture 19" descr="Shape&#10;&#10;Description automatically generated with low confidence">
            <a:extLst>
              <a:ext uri="{FF2B5EF4-FFF2-40B4-BE49-F238E27FC236}">
                <a16:creationId xmlns:a16="http://schemas.microsoft.com/office/drawing/2014/main" id="{05622772-AB9C-3327-9562-85631E9F96BA}"/>
              </a:ext>
            </a:extLst>
          </p:cNvPr>
          <p:cNvPicPr>
            <a:picLocks noChangeAspect="1"/>
          </p:cNvPicPr>
          <p:nvPr/>
        </p:nvPicPr>
        <p:blipFill>
          <a:blip r:embed="rId3">
            <a:duotone>
              <a:schemeClr val="bg2">
                <a:shade val="45000"/>
                <a:satMod val="135000"/>
              </a:schemeClr>
              <a:prstClr val="white"/>
            </a:duotone>
          </a:blip>
          <a:stretch>
            <a:fillRect/>
          </a:stretch>
        </p:blipFill>
        <p:spPr>
          <a:xfrm>
            <a:off x="6206824" y="3037064"/>
            <a:ext cx="806284" cy="806284"/>
          </a:xfrm>
          <a:prstGeom prst="rect">
            <a:avLst/>
          </a:prstGeom>
        </p:spPr>
      </p:pic>
      <p:pic>
        <p:nvPicPr>
          <p:cNvPr id="21" name="Picture 20" descr="Shape&#10;&#10;Description automatically generated with low confidence">
            <a:extLst>
              <a:ext uri="{FF2B5EF4-FFF2-40B4-BE49-F238E27FC236}">
                <a16:creationId xmlns:a16="http://schemas.microsoft.com/office/drawing/2014/main" id="{B8B98BFA-21CB-8C9F-3E1A-19513BC65BDC}"/>
              </a:ext>
            </a:extLst>
          </p:cNvPr>
          <p:cNvPicPr>
            <a:picLocks noChangeAspect="1"/>
          </p:cNvPicPr>
          <p:nvPr/>
        </p:nvPicPr>
        <p:blipFill>
          <a:blip r:embed="rId3">
            <a:duotone>
              <a:schemeClr val="bg2">
                <a:shade val="45000"/>
                <a:satMod val="135000"/>
              </a:schemeClr>
              <a:prstClr val="white"/>
            </a:duotone>
          </a:blip>
          <a:stretch>
            <a:fillRect/>
          </a:stretch>
        </p:blipFill>
        <p:spPr>
          <a:xfrm>
            <a:off x="5492282" y="3887160"/>
            <a:ext cx="806284" cy="806284"/>
          </a:xfrm>
          <a:prstGeom prst="rect">
            <a:avLst/>
          </a:prstGeom>
        </p:spPr>
      </p:pic>
      <p:pic>
        <p:nvPicPr>
          <p:cNvPr id="22" name="Picture 21" descr="Shape&#10;&#10;Description automatically generated with low confidence">
            <a:extLst>
              <a:ext uri="{FF2B5EF4-FFF2-40B4-BE49-F238E27FC236}">
                <a16:creationId xmlns:a16="http://schemas.microsoft.com/office/drawing/2014/main" id="{3A47D176-F846-2132-290A-FA4A15ED8FD0}"/>
              </a:ext>
            </a:extLst>
          </p:cNvPr>
          <p:cNvPicPr>
            <a:picLocks noChangeAspect="1"/>
          </p:cNvPicPr>
          <p:nvPr/>
        </p:nvPicPr>
        <p:blipFill>
          <a:blip r:embed="rId3">
            <a:duotone>
              <a:schemeClr val="bg2">
                <a:shade val="45000"/>
                <a:satMod val="135000"/>
              </a:schemeClr>
              <a:prstClr val="white"/>
            </a:duotone>
          </a:blip>
          <a:stretch>
            <a:fillRect/>
          </a:stretch>
        </p:blipFill>
        <p:spPr>
          <a:xfrm>
            <a:off x="6237755" y="3887160"/>
            <a:ext cx="806284" cy="806284"/>
          </a:xfrm>
          <a:prstGeom prst="rect">
            <a:avLst/>
          </a:prstGeom>
        </p:spPr>
      </p:pic>
      <p:pic>
        <p:nvPicPr>
          <p:cNvPr id="23" name="Picture 22" descr="Shape&#10;&#10;Description automatically generated with low confidence">
            <a:extLst>
              <a:ext uri="{FF2B5EF4-FFF2-40B4-BE49-F238E27FC236}">
                <a16:creationId xmlns:a16="http://schemas.microsoft.com/office/drawing/2014/main" id="{53658F78-BAB0-9602-911C-0BE27F8C43B8}"/>
              </a:ext>
            </a:extLst>
          </p:cNvPr>
          <p:cNvPicPr>
            <a:picLocks noChangeAspect="1"/>
          </p:cNvPicPr>
          <p:nvPr/>
        </p:nvPicPr>
        <p:blipFill>
          <a:blip r:embed="rId4">
            <a:duotone>
              <a:schemeClr val="accent4">
                <a:shade val="45000"/>
                <a:satMod val="135000"/>
              </a:schemeClr>
              <a:prstClr val="white"/>
            </a:duotone>
          </a:blip>
          <a:stretch>
            <a:fillRect/>
          </a:stretch>
        </p:blipFill>
        <p:spPr>
          <a:xfrm>
            <a:off x="5317606" y="3112456"/>
            <a:ext cx="1032963" cy="1032963"/>
          </a:xfrm>
          <a:prstGeom prst="rect">
            <a:avLst/>
          </a:prstGeom>
        </p:spPr>
      </p:pic>
      <p:pic>
        <p:nvPicPr>
          <p:cNvPr id="24" name="Picture 23" descr="Shape&#10;&#10;Description automatically generated with low confidence">
            <a:extLst>
              <a:ext uri="{FF2B5EF4-FFF2-40B4-BE49-F238E27FC236}">
                <a16:creationId xmlns:a16="http://schemas.microsoft.com/office/drawing/2014/main" id="{040F5CB1-2D63-FC1C-9573-D9DE5E8209CE}"/>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colorTemperature colorTemp="5728"/>
                    </a14:imgEffect>
                    <a14:imgEffect>
                      <a14:saturation sat="248000"/>
                    </a14:imgEffect>
                  </a14:imgLayer>
                </a14:imgProps>
              </a:ext>
            </a:extLst>
          </a:blip>
          <a:stretch>
            <a:fillRect/>
          </a:stretch>
        </p:blipFill>
        <p:spPr>
          <a:xfrm>
            <a:off x="5317606" y="186522"/>
            <a:ext cx="1684356" cy="1684356"/>
          </a:xfrm>
          <a:prstGeom prst="rect">
            <a:avLst/>
          </a:prstGeom>
          <a:solidFill>
            <a:schemeClr val="bg1"/>
          </a:solidFill>
        </p:spPr>
      </p:pic>
      <p:sp>
        <p:nvSpPr>
          <p:cNvPr id="3" name="Rectangle 2">
            <a:extLst>
              <a:ext uri="{FF2B5EF4-FFF2-40B4-BE49-F238E27FC236}">
                <a16:creationId xmlns:a16="http://schemas.microsoft.com/office/drawing/2014/main" id="{0EFC578D-6CB9-023E-A27C-0754921F396B}"/>
              </a:ext>
            </a:extLst>
          </p:cNvPr>
          <p:cNvSpPr/>
          <p:nvPr/>
        </p:nvSpPr>
        <p:spPr>
          <a:xfrm>
            <a:off x="176065" y="242129"/>
            <a:ext cx="4498166" cy="3682408"/>
          </a:xfrm>
          <a:prstGeom prst="rect">
            <a:avLst/>
          </a:prstGeom>
          <a:solidFill>
            <a:schemeClr val="tx2">
              <a:alpha val="10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6" name="Picture 2" descr="Cochrane (organisation) - Wikipedia">
            <a:extLst>
              <a:ext uri="{FF2B5EF4-FFF2-40B4-BE49-F238E27FC236}">
                <a16:creationId xmlns:a16="http://schemas.microsoft.com/office/drawing/2014/main" id="{7BC6F671-7777-C898-8FB2-270872323F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2080" y="1433662"/>
            <a:ext cx="2063064" cy="2063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69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7298F-6838-59F8-76BE-A23BC685F7A2}"/>
              </a:ext>
            </a:extLst>
          </p:cNvPr>
          <p:cNvSpPr>
            <a:spLocks noGrp="1"/>
          </p:cNvSpPr>
          <p:nvPr>
            <p:ph type="title"/>
          </p:nvPr>
        </p:nvSpPr>
        <p:spPr/>
        <p:txBody>
          <a:bodyPr/>
          <a:lstStyle/>
          <a:p>
            <a:r>
              <a:rPr lang="en-US" dirty="0"/>
              <a:t>Typical Core Outcome Set Methodology</a:t>
            </a:r>
          </a:p>
        </p:txBody>
      </p:sp>
      <p:sp>
        <p:nvSpPr>
          <p:cNvPr id="61" name="Content Placeholder 4">
            <a:extLst>
              <a:ext uri="{FF2B5EF4-FFF2-40B4-BE49-F238E27FC236}">
                <a16:creationId xmlns:a16="http://schemas.microsoft.com/office/drawing/2014/main" id="{9E52868D-1058-AB2B-68D8-0A9915A7D6DE}"/>
              </a:ext>
            </a:extLst>
          </p:cNvPr>
          <p:cNvSpPr>
            <a:spLocks noGrp="1"/>
          </p:cNvSpPr>
          <p:nvPr>
            <p:ph idx="1"/>
          </p:nvPr>
        </p:nvSpPr>
        <p:spPr>
          <a:xfrm>
            <a:off x="492786" y="1601646"/>
            <a:ext cx="9732282" cy="3654707"/>
          </a:xfrm>
        </p:spPr>
        <p:txBody>
          <a:bodyPr>
            <a:normAutofit/>
          </a:bodyPr>
          <a:lstStyle/>
          <a:p>
            <a:pPr marL="285750" marR="0" lvl="0" indent="-285750" algn="l" rtl="0">
              <a:lnSpc>
                <a:spcPct val="150000"/>
              </a:lnSpc>
              <a:spcBef>
                <a:spcPts val="0"/>
              </a:spcBef>
              <a:spcAft>
                <a:spcPts val="0"/>
              </a:spcAft>
              <a:buClr>
                <a:srgbClr val="512B79"/>
              </a:buClr>
              <a:buSzPts val="2800"/>
              <a:buFont typeface="Arial"/>
              <a:buChar char="•"/>
            </a:pPr>
            <a:endParaRPr lang="en-US" sz="1400" dirty="0">
              <a:solidFill>
                <a:srgbClr val="512B79"/>
              </a:solidFill>
              <a:latin typeface="Arial"/>
              <a:cs typeface="Arial"/>
              <a:sym typeface="Arial"/>
            </a:endParaRPr>
          </a:p>
          <a:p>
            <a:pPr marL="0" marR="0" lvl="0" indent="0" algn="l" rtl="0">
              <a:lnSpc>
                <a:spcPct val="150000"/>
              </a:lnSpc>
              <a:spcBef>
                <a:spcPts val="0"/>
              </a:spcBef>
              <a:spcAft>
                <a:spcPts val="0"/>
              </a:spcAft>
              <a:buClr>
                <a:srgbClr val="512B79"/>
              </a:buClr>
              <a:buSzPts val="2800"/>
              <a:buNone/>
            </a:pPr>
            <a:endParaRPr lang="en-US" sz="1400" dirty="0"/>
          </a:p>
        </p:txBody>
      </p:sp>
      <p:sp>
        <p:nvSpPr>
          <p:cNvPr id="62" name="Rounded Rectangle 61">
            <a:extLst>
              <a:ext uri="{FF2B5EF4-FFF2-40B4-BE49-F238E27FC236}">
                <a16:creationId xmlns:a16="http://schemas.microsoft.com/office/drawing/2014/main" id="{5BFA3D46-0021-4C15-5947-586DC98B4F22}"/>
              </a:ext>
            </a:extLst>
          </p:cNvPr>
          <p:cNvSpPr/>
          <p:nvPr/>
        </p:nvSpPr>
        <p:spPr>
          <a:xfrm>
            <a:off x="309834" y="855221"/>
            <a:ext cx="3021380" cy="1246195"/>
          </a:xfrm>
          <a:prstGeom prst="roundRect">
            <a:avLst/>
          </a:prstGeom>
          <a:solidFill>
            <a:schemeClr val="bg1">
              <a:lumMod val="85000"/>
            </a:schemeClr>
          </a:solidFill>
          <a:ln w="28575">
            <a:solidFill>
              <a:srgbClr val="213C6A"/>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400" b="1" dirty="0">
                <a:solidFill>
                  <a:schemeClr val="tx1"/>
                </a:solidFill>
              </a:rPr>
              <a:t>Outcomes currently measured</a:t>
            </a:r>
          </a:p>
          <a:p>
            <a:pPr algn="ctr"/>
            <a:endParaRPr lang="en-GB" sz="1400" b="1" dirty="0">
              <a:solidFill>
                <a:schemeClr val="tx1"/>
              </a:solidFill>
            </a:endParaRPr>
          </a:p>
          <a:p>
            <a:r>
              <a:rPr lang="en-US" sz="1200" dirty="0">
                <a:solidFill>
                  <a:schemeClr val="tx1"/>
                </a:solidFill>
              </a:rPr>
              <a:t>- trial registries</a:t>
            </a:r>
          </a:p>
          <a:p>
            <a:r>
              <a:rPr lang="en-US" sz="1200" dirty="0">
                <a:solidFill>
                  <a:schemeClr val="tx1"/>
                </a:solidFill>
              </a:rPr>
              <a:t>- review of published research</a:t>
            </a:r>
          </a:p>
          <a:p>
            <a:r>
              <a:rPr lang="en-US" sz="1200" dirty="0">
                <a:solidFill>
                  <a:schemeClr val="tx1"/>
                </a:solidFill>
              </a:rPr>
              <a:t>- analysis of EHR / patient registries</a:t>
            </a:r>
          </a:p>
        </p:txBody>
      </p:sp>
      <p:sp>
        <p:nvSpPr>
          <p:cNvPr id="63" name="Rounded Rectangle 62">
            <a:extLst>
              <a:ext uri="{FF2B5EF4-FFF2-40B4-BE49-F238E27FC236}">
                <a16:creationId xmlns:a16="http://schemas.microsoft.com/office/drawing/2014/main" id="{E3040D18-21A0-8347-F581-5B61DC14793F}"/>
              </a:ext>
            </a:extLst>
          </p:cNvPr>
          <p:cNvSpPr/>
          <p:nvPr/>
        </p:nvSpPr>
        <p:spPr>
          <a:xfrm>
            <a:off x="327944" y="2459483"/>
            <a:ext cx="3002616" cy="1586315"/>
          </a:xfrm>
          <a:prstGeom prst="roundRect">
            <a:avLst/>
          </a:prstGeom>
          <a:solidFill>
            <a:schemeClr val="bg1">
              <a:lumMod val="85000"/>
            </a:schemeClr>
          </a:solidFill>
          <a:ln w="28575">
            <a:solidFill>
              <a:srgbClr val="213C6A"/>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400" b="1" dirty="0">
                <a:solidFill>
                  <a:schemeClr val="tx1"/>
                </a:solidFill>
              </a:rPr>
              <a:t>Lived experience perspective</a:t>
            </a:r>
          </a:p>
          <a:p>
            <a:endParaRPr lang="en-US" sz="1400" dirty="0">
              <a:solidFill>
                <a:schemeClr val="tx1"/>
              </a:solidFill>
            </a:endParaRPr>
          </a:p>
          <a:p>
            <a:r>
              <a:rPr lang="en-US" sz="1200" dirty="0">
                <a:solidFill>
                  <a:schemeClr val="tx1"/>
                </a:solidFill>
              </a:rPr>
              <a:t>- patient </a:t>
            </a:r>
            <a:r>
              <a:rPr lang="en-US" sz="1200" b="1" dirty="0">
                <a:solidFill>
                  <a:schemeClr val="tx1"/>
                </a:solidFill>
              </a:rPr>
              <a:t>in-depth interviews </a:t>
            </a:r>
            <a:r>
              <a:rPr lang="en-US" sz="1200" dirty="0">
                <a:solidFill>
                  <a:schemeClr val="tx1"/>
                </a:solidFill>
              </a:rPr>
              <a:t>or</a:t>
            </a:r>
            <a:r>
              <a:rPr lang="en-US" sz="1200" b="1" dirty="0">
                <a:solidFill>
                  <a:schemeClr val="tx1"/>
                </a:solidFill>
              </a:rPr>
              <a:t> focus groups</a:t>
            </a:r>
          </a:p>
          <a:p>
            <a:r>
              <a:rPr lang="en-US" sz="1200" b="1" dirty="0">
                <a:solidFill>
                  <a:schemeClr val="tx1"/>
                </a:solidFill>
              </a:rPr>
              <a:t>OR</a:t>
            </a:r>
          </a:p>
          <a:p>
            <a:r>
              <a:rPr lang="en-US" sz="1200" dirty="0">
                <a:solidFill>
                  <a:schemeClr val="tx1"/>
                </a:solidFill>
              </a:rPr>
              <a:t>- review of published, relevant qualitative literature</a:t>
            </a:r>
            <a:endParaRPr lang="en-US" sz="1200" dirty="0"/>
          </a:p>
        </p:txBody>
      </p:sp>
      <p:sp>
        <p:nvSpPr>
          <p:cNvPr id="64" name="Rounded Rectangle 63">
            <a:extLst>
              <a:ext uri="{FF2B5EF4-FFF2-40B4-BE49-F238E27FC236}">
                <a16:creationId xmlns:a16="http://schemas.microsoft.com/office/drawing/2014/main" id="{1A5B9E49-022B-0B88-176E-1DCBCE1CF82E}"/>
              </a:ext>
            </a:extLst>
          </p:cNvPr>
          <p:cNvSpPr/>
          <p:nvPr/>
        </p:nvSpPr>
        <p:spPr>
          <a:xfrm>
            <a:off x="3681692" y="1848166"/>
            <a:ext cx="1142608" cy="781580"/>
          </a:xfrm>
          <a:prstGeom prst="roundRect">
            <a:avLst/>
          </a:prstGeom>
          <a:solidFill>
            <a:schemeClr val="bg1">
              <a:lumMod val="85000"/>
            </a:schemeClr>
          </a:solidFill>
          <a:ln w="28575">
            <a:solidFill>
              <a:srgbClr val="213C6A"/>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400" b="1" dirty="0">
                <a:solidFill>
                  <a:schemeClr val="tx1"/>
                </a:solidFill>
              </a:rPr>
              <a:t>Short list of outcomes</a:t>
            </a:r>
            <a:endParaRPr lang="en-GB" sz="1400" b="1" dirty="0">
              <a:solidFill>
                <a:schemeClr val="tx1">
                  <a:lumMod val="50000"/>
                  <a:lumOff val="50000"/>
                </a:schemeClr>
              </a:solidFill>
            </a:endParaRPr>
          </a:p>
        </p:txBody>
      </p:sp>
      <p:sp>
        <p:nvSpPr>
          <p:cNvPr id="65" name="Rounded Rectangle 64">
            <a:extLst>
              <a:ext uri="{FF2B5EF4-FFF2-40B4-BE49-F238E27FC236}">
                <a16:creationId xmlns:a16="http://schemas.microsoft.com/office/drawing/2014/main" id="{DE7358E6-9F35-BB75-9758-703AD09C3B2E}"/>
              </a:ext>
            </a:extLst>
          </p:cNvPr>
          <p:cNvSpPr/>
          <p:nvPr/>
        </p:nvSpPr>
        <p:spPr>
          <a:xfrm>
            <a:off x="5175432" y="1187087"/>
            <a:ext cx="3204763" cy="1996035"/>
          </a:xfrm>
          <a:prstGeom prst="roundRect">
            <a:avLst/>
          </a:prstGeom>
          <a:solidFill>
            <a:schemeClr val="accent1">
              <a:lumMod val="20000"/>
              <a:lumOff val="80000"/>
            </a:schemeClr>
          </a:solidFill>
          <a:ln w="28575">
            <a:solidFill>
              <a:srgbClr val="213C6A"/>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400" b="1" dirty="0">
                <a:solidFill>
                  <a:schemeClr val="tx1"/>
                </a:solidFill>
              </a:rPr>
              <a:t>Consensus process</a:t>
            </a:r>
          </a:p>
          <a:p>
            <a:pPr algn="ctr"/>
            <a:r>
              <a:rPr lang="en-GB" sz="1400" b="1" dirty="0">
                <a:solidFill>
                  <a:schemeClr val="tx1"/>
                </a:solidFill>
              </a:rPr>
              <a:t>“what is CRITICAL to measure”</a:t>
            </a:r>
          </a:p>
          <a:p>
            <a:pPr algn="ctr"/>
            <a:endParaRPr lang="en-GB" sz="1400" b="1" dirty="0">
              <a:solidFill>
                <a:schemeClr val="tx1"/>
              </a:solidFill>
            </a:endParaRPr>
          </a:p>
          <a:p>
            <a:r>
              <a:rPr lang="en-GB" sz="1200" dirty="0">
                <a:solidFill>
                  <a:schemeClr val="tx1"/>
                </a:solidFill>
              </a:rPr>
              <a:t>- Delphi process (multistakeholder, including professionals and patients)</a:t>
            </a:r>
          </a:p>
          <a:p>
            <a:r>
              <a:rPr lang="en-GB" sz="1200" dirty="0">
                <a:solidFill>
                  <a:schemeClr val="tx1"/>
                </a:solidFill>
              </a:rPr>
              <a:t>- Face-to-face or online consensus meetings</a:t>
            </a:r>
          </a:p>
          <a:p>
            <a:r>
              <a:rPr lang="en-GB" sz="1200" dirty="0">
                <a:solidFill>
                  <a:schemeClr val="tx1"/>
                </a:solidFill>
              </a:rPr>
              <a:t>- Other consensus processes can be used</a:t>
            </a:r>
          </a:p>
          <a:p>
            <a:pPr algn="ctr"/>
            <a:endParaRPr lang="en-GB" sz="1400" b="1" dirty="0">
              <a:solidFill>
                <a:schemeClr val="tx1"/>
              </a:solidFill>
            </a:endParaRPr>
          </a:p>
        </p:txBody>
      </p:sp>
      <p:sp>
        <p:nvSpPr>
          <p:cNvPr id="66" name="Rounded Rectangle 65">
            <a:extLst>
              <a:ext uri="{FF2B5EF4-FFF2-40B4-BE49-F238E27FC236}">
                <a16:creationId xmlns:a16="http://schemas.microsoft.com/office/drawing/2014/main" id="{9E148414-5130-F481-08D3-09C1D11A85D3}"/>
              </a:ext>
            </a:extLst>
          </p:cNvPr>
          <p:cNvSpPr/>
          <p:nvPr/>
        </p:nvSpPr>
        <p:spPr>
          <a:xfrm>
            <a:off x="5554080" y="3534763"/>
            <a:ext cx="2447462" cy="461491"/>
          </a:xfrm>
          <a:prstGeom prst="roundRect">
            <a:avLst/>
          </a:prstGeom>
          <a:solidFill>
            <a:srgbClr val="E3D7ED"/>
          </a:solidFill>
          <a:ln w="28575">
            <a:solidFill>
              <a:srgbClr val="213C6A"/>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400" b="1" dirty="0">
                <a:solidFill>
                  <a:schemeClr val="tx1"/>
                </a:solidFill>
              </a:rPr>
              <a:t>Final Core Outcome Set</a:t>
            </a:r>
          </a:p>
        </p:txBody>
      </p:sp>
      <p:sp>
        <p:nvSpPr>
          <p:cNvPr id="67" name="Right Arrow 66">
            <a:extLst>
              <a:ext uri="{FF2B5EF4-FFF2-40B4-BE49-F238E27FC236}">
                <a16:creationId xmlns:a16="http://schemas.microsoft.com/office/drawing/2014/main" id="{8A6E8F70-A7CA-5DCC-ADB1-870885688489}"/>
              </a:ext>
            </a:extLst>
          </p:cNvPr>
          <p:cNvSpPr/>
          <p:nvPr/>
        </p:nvSpPr>
        <p:spPr>
          <a:xfrm rot="1764233">
            <a:off x="3383262" y="1668312"/>
            <a:ext cx="304242" cy="213270"/>
          </a:xfrm>
          <a:prstGeom prst="rightArrow">
            <a:avLst/>
          </a:prstGeom>
          <a:solidFill>
            <a:srgbClr val="213C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68" name="Right Arrow 67">
            <a:extLst>
              <a:ext uri="{FF2B5EF4-FFF2-40B4-BE49-F238E27FC236}">
                <a16:creationId xmlns:a16="http://schemas.microsoft.com/office/drawing/2014/main" id="{69C0F397-A6AF-F406-04BA-E700966C23E3}"/>
              </a:ext>
            </a:extLst>
          </p:cNvPr>
          <p:cNvSpPr/>
          <p:nvPr/>
        </p:nvSpPr>
        <p:spPr>
          <a:xfrm>
            <a:off x="4858388" y="2132321"/>
            <a:ext cx="283848" cy="213270"/>
          </a:xfrm>
          <a:prstGeom prst="rightArrow">
            <a:avLst/>
          </a:prstGeom>
          <a:solidFill>
            <a:srgbClr val="213C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69" name="Right Arrow 68">
            <a:extLst>
              <a:ext uri="{FF2B5EF4-FFF2-40B4-BE49-F238E27FC236}">
                <a16:creationId xmlns:a16="http://schemas.microsoft.com/office/drawing/2014/main" id="{8BDE3C0A-2FCA-9769-FCE2-FA511B0799AC}"/>
              </a:ext>
            </a:extLst>
          </p:cNvPr>
          <p:cNvSpPr/>
          <p:nvPr/>
        </p:nvSpPr>
        <p:spPr>
          <a:xfrm rot="19830834">
            <a:off x="3383544" y="2575564"/>
            <a:ext cx="300271" cy="213270"/>
          </a:xfrm>
          <a:prstGeom prst="rightArrow">
            <a:avLst/>
          </a:prstGeom>
          <a:solidFill>
            <a:srgbClr val="213C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0" name="Right Arrow 69">
            <a:extLst>
              <a:ext uri="{FF2B5EF4-FFF2-40B4-BE49-F238E27FC236}">
                <a16:creationId xmlns:a16="http://schemas.microsoft.com/office/drawing/2014/main" id="{7AE61D68-F06F-0F44-128D-0F9C6FFD69A6}"/>
              </a:ext>
            </a:extLst>
          </p:cNvPr>
          <p:cNvSpPr/>
          <p:nvPr/>
        </p:nvSpPr>
        <p:spPr>
          <a:xfrm rot="5400000">
            <a:off x="6641925" y="3251814"/>
            <a:ext cx="266291" cy="213270"/>
          </a:xfrm>
          <a:prstGeom prst="rightArrow">
            <a:avLst/>
          </a:prstGeom>
          <a:solidFill>
            <a:srgbClr val="213C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0" name="Rounded Rectangle 79">
            <a:extLst>
              <a:ext uri="{FF2B5EF4-FFF2-40B4-BE49-F238E27FC236}">
                <a16:creationId xmlns:a16="http://schemas.microsoft.com/office/drawing/2014/main" id="{5332DB49-A049-679B-115C-C87A547D2AE8}"/>
              </a:ext>
            </a:extLst>
          </p:cNvPr>
          <p:cNvSpPr/>
          <p:nvPr/>
        </p:nvSpPr>
        <p:spPr>
          <a:xfrm>
            <a:off x="5100600" y="4339510"/>
            <a:ext cx="3354422" cy="461491"/>
          </a:xfrm>
          <a:prstGeom prst="roundRect">
            <a:avLst/>
          </a:prstGeom>
          <a:solidFill>
            <a:schemeClr val="accent3">
              <a:lumMod val="20000"/>
              <a:lumOff val="80000"/>
            </a:schemeClr>
          </a:solidFill>
          <a:ln w="28575">
            <a:solidFill>
              <a:srgbClr val="213C6A"/>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400" b="1" dirty="0">
                <a:solidFill>
                  <a:schemeClr val="tx1"/>
                </a:solidFill>
              </a:rPr>
              <a:t>Consensus methods - recommended measurement methods</a:t>
            </a:r>
          </a:p>
        </p:txBody>
      </p:sp>
      <p:pic>
        <p:nvPicPr>
          <p:cNvPr id="81" name="Picture 6">
            <a:extLst>
              <a:ext uri="{FF2B5EF4-FFF2-40B4-BE49-F238E27FC236}">
                <a16:creationId xmlns:a16="http://schemas.microsoft.com/office/drawing/2014/main" id="{C97B4DF5-6F31-5608-ACCF-2F5DE5C280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33" t="8467" r="4170" b="8983"/>
          <a:stretch>
            <a:fillRect/>
          </a:stretch>
        </p:blipFill>
        <p:spPr bwMode="auto">
          <a:xfrm>
            <a:off x="7170848" y="249253"/>
            <a:ext cx="1019870" cy="378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Right Arrow 81">
            <a:extLst>
              <a:ext uri="{FF2B5EF4-FFF2-40B4-BE49-F238E27FC236}">
                <a16:creationId xmlns:a16="http://schemas.microsoft.com/office/drawing/2014/main" id="{D7F74FFC-40F6-7E12-E1D2-8D56A76DE141}"/>
              </a:ext>
            </a:extLst>
          </p:cNvPr>
          <p:cNvSpPr/>
          <p:nvPr/>
        </p:nvSpPr>
        <p:spPr>
          <a:xfrm rot="5400000">
            <a:off x="6641925" y="4061247"/>
            <a:ext cx="266291" cy="213270"/>
          </a:xfrm>
          <a:prstGeom prst="rightArrow">
            <a:avLst/>
          </a:prstGeom>
          <a:solidFill>
            <a:srgbClr val="213C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2050" name="Picture 2" descr="1 COSMIN Risk of Bias tool to assess the quality of studies on reliability  and measurement error of outcome measurement instrume">
            <a:extLst>
              <a:ext uri="{FF2B5EF4-FFF2-40B4-BE49-F238E27FC236}">
                <a16:creationId xmlns:a16="http://schemas.microsoft.com/office/drawing/2014/main" id="{96042AEB-7E33-0549-2FAC-D1E2B207F3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4460" y="8309"/>
            <a:ext cx="796417" cy="796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449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80"/>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4" grpId="0" animBg="1"/>
      <p:bldP spid="65" grpId="0" animBg="1"/>
      <p:bldP spid="66" grpId="1" animBg="1"/>
      <p:bldP spid="67" grpId="0" animBg="1"/>
      <p:bldP spid="68" grpId="0" animBg="1"/>
      <p:bldP spid="69" grpId="0" animBg="1"/>
      <p:bldP spid="70" grpId="1" animBg="1"/>
      <p:bldP spid="80" grpId="1" animBg="1"/>
      <p:bldP spid="82"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FC05A-7AE7-9BA7-6C7F-50CBD330F995}"/>
              </a:ext>
            </a:extLst>
          </p:cNvPr>
          <p:cNvSpPr>
            <a:spLocks noGrp="1"/>
          </p:cNvSpPr>
          <p:nvPr>
            <p:ph type="title"/>
          </p:nvPr>
        </p:nvSpPr>
        <p:spPr>
          <a:xfrm>
            <a:off x="382088" y="1296352"/>
            <a:ext cx="7972426" cy="738188"/>
          </a:xfrm>
        </p:spPr>
        <p:txBody>
          <a:bodyPr>
            <a:noAutofit/>
          </a:bodyPr>
          <a:lstStyle/>
          <a:p>
            <a:pPr algn="ctr"/>
            <a:r>
              <a:rPr lang="en-US" sz="4200" dirty="0"/>
              <a:t>Which outcomes should be measured for people with epilepsy?</a:t>
            </a:r>
            <a:br>
              <a:rPr lang="en-US" sz="4200" dirty="0"/>
            </a:br>
            <a:br>
              <a:rPr lang="en-US" sz="4200" dirty="0"/>
            </a:br>
            <a:r>
              <a:rPr lang="en-US" sz="4200" dirty="0"/>
              <a:t>Stakeholder perspectives</a:t>
            </a:r>
          </a:p>
        </p:txBody>
      </p:sp>
    </p:spTree>
    <p:extLst>
      <p:ext uri="{BB962C8B-B14F-4D97-AF65-F5344CB8AC3E}">
        <p14:creationId xmlns:p14="http://schemas.microsoft.com/office/powerpoint/2010/main" val="88523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Description automatically generated">
            <a:extLst>
              <a:ext uri="{FF2B5EF4-FFF2-40B4-BE49-F238E27FC236}">
                <a16:creationId xmlns:a16="http://schemas.microsoft.com/office/drawing/2014/main" id="{3E864986-938D-0910-EB4A-61C42AB8A8C4}"/>
              </a:ext>
            </a:extLst>
          </p:cNvPr>
          <p:cNvPicPr>
            <a:picLocks noChangeAspect="1"/>
          </p:cNvPicPr>
          <p:nvPr/>
        </p:nvPicPr>
        <p:blipFill>
          <a:blip r:embed="rId3"/>
          <a:stretch>
            <a:fillRect/>
          </a:stretch>
        </p:blipFill>
        <p:spPr>
          <a:xfrm>
            <a:off x="1370750" y="508542"/>
            <a:ext cx="6402500" cy="3753713"/>
          </a:xfrm>
          <a:prstGeom prst="rect">
            <a:avLst/>
          </a:prstGeom>
          <a:ln w="12700">
            <a:solidFill>
              <a:schemeClr val="tx1"/>
            </a:solidFill>
          </a:ln>
        </p:spPr>
      </p:pic>
    </p:spTree>
    <p:extLst>
      <p:ext uri="{BB962C8B-B14F-4D97-AF65-F5344CB8AC3E}">
        <p14:creationId xmlns:p14="http://schemas.microsoft.com/office/powerpoint/2010/main" val="211686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7298F-6838-59F8-76BE-A23BC685F7A2}"/>
              </a:ext>
            </a:extLst>
          </p:cNvPr>
          <p:cNvSpPr>
            <a:spLocks noGrp="1"/>
          </p:cNvSpPr>
          <p:nvPr>
            <p:ph type="title"/>
          </p:nvPr>
        </p:nvSpPr>
        <p:spPr>
          <a:xfrm>
            <a:off x="444190" y="178232"/>
            <a:ext cx="7972426" cy="738188"/>
          </a:xfrm>
        </p:spPr>
        <p:txBody>
          <a:bodyPr/>
          <a:lstStyle/>
          <a:p>
            <a:r>
              <a:rPr lang="en-US" dirty="0"/>
              <a:t>EPSET Project Working Group</a:t>
            </a:r>
          </a:p>
        </p:txBody>
      </p:sp>
      <p:sp>
        <p:nvSpPr>
          <p:cNvPr id="61" name="Content Placeholder 4">
            <a:extLst>
              <a:ext uri="{FF2B5EF4-FFF2-40B4-BE49-F238E27FC236}">
                <a16:creationId xmlns:a16="http://schemas.microsoft.com/office/drawing/2014/main" id="{9E52868D-1058-AB2B-68D8-0A9915A7D6DE}"/>
              </a:ext>
            </a:extLst>
          </p:cNvPr>
          <p:cNvSpPr>
            <a:spLocks noGrp="1"/>
          </p:cNvSpPr>
          <p:nvPr>
            <p:ph idx="1"/>
          </p:nvPr>
        </p:nvSpPr>
        <p:spPr>
          <a:xfrm>
            <a:off x="492786" y="1601646"/>
            <a:ext cx="9732282" cy="3654707"/>
          </a:xfrm>
        </p:spPr>
        <p:txBody>
          <a:bodyPr>
            <a:normAutofit/>
          </a:bodyPr>
          <a:lstStyle/>
          <a:p>
            <a:pPr marL="285750" marR="0" lvl="0" indent="-285750" algn="l" rtl="0">
              <a:lnSpc>
                <a:spcPct val="150000"/>
              </a:lnSpc>
              <a:spcBef>
                <a:spcPts val="0"/>
              </a:spcBef>
              <a:spcAft>
                <a:spcPts val="0"/>
              </a:spcAft>
              <a:buClr>
                <a:srgbClr val="512B79"/>
              </a:buClr>
              <a:buSzPts val="2800"/>
              <a:buFont typeface="Arial"/>
              <a:buChar char="•"/>
            </a:pPr>
            <a:endParaRPr lang="en-US" sz="1400" dirty="0">
              <a:solidFill>
                <a:srgbClr val="512B79"/>
              </a:solidFill>
              <a:latin typeface="Arial"/>
              <a:cs typeface="Arial"/>
              <a:sym typeface="Arial"/>
            </a:endParaRPr>
          </a:p>
          <a:p>
            <a:pPr marL="0" marR="0" lvl="0" indent="0" algn="l" rtl="0">
              <a:lnSpc>
                <a:spcPct val="150000"/>
              </a:lnSpc>
              <a:spcBef>
                <a:spcPts val="0"/>
              </a:spcBef>
              <a:spcAft>
                <a:spcPts val="0"/>
              </a:spcAft>
              <a:buClr>
                <a:srgbClr val="512B79"/>
              </a:buClr>
              <a:buSzPts val="2800"/>
              <a:buNone/>
            </a:pPr>
            <a:endParaRPr lang="en-US" sz="1400" dirty="0"/>
          </a:p>
        </p:txBody>
      </p:sp>
      <p:sp>
        <p:nvSpPr>
          <p:cNvPr id="3" name="Rounded Rectangle 2">
            <a:extLst>
              <a:ext uri="{FF2B5EF4-FFF2-40B4-BE49-F238E27FC236}">
                <a16:creationId xmlns:a16="http://schemas.microsoft.com/office/drawing/2014/main" id="{4985A4BA-78EF-FE0B-FCB7-1427BF829E1E}"/>
              </a:ext>
            </a:extLst>
          </p:cNvPr>
          <p:cNvSpPr/>
          <p:nvPr/>
        </p:nvSpPr>
        <p:spPr>
          <a:xfrm>
            <a:off x="381213" y="830217"/>
            <a:ext cx="3350140" cy="3586094"/>
          </a:xfrm>
          <a:prstGeom prst="roundRect">
            <a:avLst>
              <a:gd name="adj" fmla="val 3915"/>
            </a:avLst>
          </a:prstGeom>
          <a:solidFill>
            <a:srgbClr val="213C6A"/>
          </a:solidFill>
          <a:ln>
            <a:solidFill>
              <a:srgbClr val="213C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dirty="0">
              <a:solidFill>
                <a:prstClr val="white"/>
              </a:solidFill>
              <a:latin typeface="Calibri" panose="020F0502020204030204"/>
            </a:endParaRPr>
          </a:p>
        </p:txBody>
      </p:sp>
      <p:sp>
        <p:nvSpPr>
          <p:cNvPr id="5" name="Oval 4">
            <a:extLst>
              <a:ext uri="{FF2B5EF4-FFF2-40B4-BE49-F238E27FC236}">
                <a16:creationId xmlns:a16="http://schemas.microsoft.com/office/drawing/2014/main" id="{9BCA6FA5-A3A9-3F33-3B5F-1FEB9B9FA567}"/>
              </a:ext>
            </a:extLst>
          </p:cNvPr>
          <p:cNvSpPr/>
          <p:nvPr/>
        </p:nvSpPr>
        <p:spPr>
          <a:xfrm>
            <a:off x="1282852" y="983546"/>
            <a:ext cx="1439528" cy="1452823"/>
          </a:xfrm>
          <a:prstGeom prst="ellipse">
            <a:avLst/>
          </a:prstGeom>
          <a:solidFill>
            <a:srgbClr val="74CABD"/>
          </a:solidFill>
          <a:ln>
            <a:solidFill>
              <a:srgbClr val="74CA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772"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74840F94-4951-D196-86B7-34F0E9BA13D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1167" y1="25417" x2="32583" y2="31000"/>
                        <a14:foregroundMark x1="32583" y1="31000" x2="38667" y2="38500"/>
                        <a14:foregroundMark x1="38667" y1="38500" x2="40667" y2="48417"/>
                        <a14:foregroundMark x1="40667" y1="48417" x2="42000" y2="41833"/>
                        <a14:foregroundMark x1="49083" y1="34333" x2="56000" y2="26000"/>
                        <a14:foregroundMark x1="56000" y1="26000" x2="65250" y2="29250"/>
                        <a14:foregroundMark x1="65250" y1="29250" x2="72417" y2="36250"/>
                        <a14:foregroundMark x1="72417" y1="36250" x2="76750" y2="45083"/>
                        <a14:foregroundMark x1="76750" y1="45083" x2="72750" y2="54000"/>
                        <a14:foregroundMark x1="72750" y1="54000" x2="74083" y2="58667"/>
                        <a14:foregroundMark x1="59917" y1="64167" x2="69667" y2="63833"/>
                        <a14:foregroundMark x1="69667" y1="63833" x2="72583" y2="65500"/>
                        <a14:foregroundMark x1="60583" y1="74083" x2="56667" y2="78083"/>
                        <a14:foregroundMark x1="41583" y1="77000" x2="40083" y2="76333"/>
                        <a14:foregroundMark x1="43833" y1="65667" x2="42667" y2="60583"/>
                        <a14:foregroundMark x1="21000" y1="44000" x2="26083" y2="52250"/>
                        <a14:foregroundMark x1="25000" y1="69000" x2="26333" y2="66333"/>
                        <a14:foregroundMark x1="52667" y1="48250" x2="52417" y2="46250"/>
                      </a14:backgroundRemoval>
                    </a14:imgEffect>
                  </a14:imgLayer>
                </a14:imgProps>
              </a:ext>
            </a:extLst>
          </a:blip>
          <a:srcRect t="14360"/>
          <a:stretch/>
        </p:blipFill>
        <p:spPr>
          <a:xfrm>
            <a:off x="1187611" y="1110703"/>
            <a:ext cx="1634692" cy="1399947"/>
          </a:xfrm>
          <a:prstGeom prst="rect">
            <a:avLst/>
          </a:prstGeom>
        </p:spPr>
      </p:pic>
      <p:pic>
        <p:nvPicPr>
          <p:cNvPr id="7" name="Picture 6">
            <a:extLst>
              <a:ext uri="{FF2B5EF4-FFF2-40B4-BE49-F238E27FC236}">
                <a16:creationId xmlns:a16="http://schemas.microsoft.com/office/drawing/2014/main" id="{42D6B14D-201D-B475-20BA-F7D6CB7F6BD3}"/>
              </a:ext>
            </a:extLst>
          </p:cNvPr>
          <p:cNvPicPr>
            <a:picLocks noChangeAspect="1"/>
          </p:cNvPicPr>
          <p:nvPr/>
        </p:nvPicPr>
        <p:blipFill>
          <a:blip r:embed="rId5"/>
          <a:stretch>
            <a:fillRect/>
          </a:stretch>
        </p:blipFill>
        <p:spPr>
          <a:xfrm>
            <a:off x="2375765" y="3936428"/>
            <a:ext cx="1155684" cy="297059"/>
          </a:xfrm>
          <a:prstGeom prst="rect">
            <a:avLst/>
          </a:prstGeom>
        </p:spPr>
      </p:pic>
      <p:sp>
        <p:nvSpPr>
          <p:cNvPr id="8" name="TextBox 7">
            <a:extLst>
              <a:ext uri="{FF2B5EF4-FFF2-40B4-BE49-F238E27FC236}">
                <a16:creationId xmlns:a16="http://schemas.microsoft.com/office/drawing/2014/main" id="{088CB72C-D7D8-D4A3-58AC-995BE9547595}"/>
              </a:ext>
            </a:extLst>
          </p:cNvPr>
          <p:cNvSpPr txBox="1"/>
          <p:nvPr/>
        </p:nvSpPr>
        <p:spPr>
          <a:xfrm>
            <a:off x="394311" y="2489628"/>
            <a:ext cx="3277183" cy="1177245"/>
          </a:xfrm>
          <a:prstGeom prst="rect">
            <a:avLst/>
          </a:prstGeom>
          <a:noFill/>
        </p:spPr>
        <p:txBody>
          <a:bodyPr wrap="square" rtlCol="0">
            <a:spAutoFit/>
          </a:bodyPr>
          <a:lstStyle/>
          <a:p>
            <a:pPr algn="ctr" defTabSz="342900"/>
            <a:r>
              <a:rPr lang="en-US" sz="3000" b="1" dirty="0">
                <a:solidFill>
                  <a:prstClr val="white"/>
                </a:solidFill>
                <a:latin typeface="Calibri" panose="020F0502020204030204"/>
              </a:rPr>
              <a:t>EPSET Project</a:t>
            </a:r>
          </a:p>
          <a:p>
            <a:pPr algn="ctr" defTabSz="342900"/>
            <a:endParaRPr lang="en-US" sz="750" b="1" dirty="0">
              <a:solidFill>
                <a:prstClr val="white"/>
              </a:solidFill>
              <a:latin typeface="Calibri" panose="020F0502020204030204"/>
            </a:endParaRPr>
          </a:p>
          <a:p>
            <a:pPr algn="ctr" defTabSz="342900"/>
            <a:r>
              <a:rPr lang="en-US" sz="1650" b="1" dirty="0">
                <a:solidFill>
                  <a:srgbClr val="73CBBD"/>
                </a:solidFill>
                <a:latin typeface="Calibri" panose="020F0502020204030204"/>
              </a:rPr>
              <a:t>Developing a Core Outcome Set for Adult Epilepsy Trials</a:t>
            </a:r>
            <a:endParaRPr lang="en-US" sz="1650" dirty="0">
              <a:solidFill>
                <a:srgbClr val="73CBBD"/>
              </a:solidFill>
              <a:latin typeface="Calibri" panose="020F0502020204030204"/>
            </a:endParaRPr>
          </a:p>
        </p:txBody>
      </p:sp>
      <p:sp>
        <p:nvSpPr>
          <p:cNvPr id="9" name="TextBox 8">
            <a:extLst>
              <a:ext uri="{FF2B5EF4-FFF2-40B4-BE49-F238E27FC236}">
                <a16:creationId xmlns:a16="http://schemas.microsoft.com/office/drawing/2014/main" id="{9D8EDA90-2FB8-D562-4BE9-19DFFC8A5FD5}"/>
              </a:ext>
            </a:extLst>
          </p:cNvPr>
          <p:cNvSpPr txBox="1"/>
          <p:nvPr/>
        </p:nvSpPr>
        <p:spPr>
          <a:xfrm>
            <a:off x="394311" y="3986336"/>
            <a:ext cx="1503642" cy="507831"/>
          </a:xfrm>
          <a:prstGeom prst="rect">
            <a:avLst/>
          </a:prstGeom>
          <a:noFill/>
        </p:spPr>
        <p:txBody>
          <a:bodyPr wrap="square" rtlCol="0">
            <a:spAutoFit/>
          </a:bodyPr>
          <a:lstStyle/>
          <a:p>
            <a:pPr algn="ctr" defTabSz="342900"/>
            <a:r>
              <a:rPr lang="en-US" b="1" dirty="0" err="1">
                <a:solidFill>
                  <a:prstClr val="white"/>
                </a:solidFill>
                <a:latin typeface="Calibri" panose="020F0502020204030204"/>
              </a:rPr>
              <a:t>epsetproject.org</a:t>
            </a:r>
            <a:endParaRPr lang="en-US" b="1" dirty="0">
              <a:solidFill>
                <a:prstClr val="white"/>
              </a:solidFill>
              <a:latin typeface="Calibri" panose="020F0502020204030204"/>
            </a:endParaRPr>
          </a:p>
          <a:p>
            <a:pPr algn="ctr" defTabSz="342900"/>
            <a:endParaRPr lang="en-US" dirty="0">
              <a:solidFill>
                <a:prstClr val="black"/>
              </a:solidFill>
              <a:latin typeface="Calibri" panose="020F0502020204030204"/>
            </a:endParaRPr>
          </a:p>
        </p:txBody>
      </p:sp>
      <p:sp>
        <p:nvSpPr>
          <p:cNvPr id="10" name="Rectangle 9">
            <a:extLst>
              <a:ext uri="{FF2B5EF4-FFF2-40B4-BE49-F238E27FC236}">
                <a16:creationId xmlns:a16="http://schemas.microsoft.com/office/drawing/2014/main" id="{53EEDC44-42B1-E0EB-24E2-3CC232CADEEF}"/>
              </a:ext>
            </a:extLst>
          </p:cNvPr>
          <p:cNvSpPr/>
          <p:nvPr/>
        </p:nvSpPr>
        <p:spPr>
          <a:xfrm>
            <a:off x="6230014" y="3916094"/>
            <a:ext cx="1523311" cy="94876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dirty="0">
              <a:solidFill>
                <a:prstClr val="white"/>
              </a:solidFill>
              <a:latin typeface="Calibri" panose="020F0502020204030204"/>
            </a:endParaRPr>
          </a:p>
        </p:txBody>
      </p:sp>
      <p:pic>
        <p:nvPicPr>
          <p:cNvPr id="11" name="Picture 2" descr="Samuel Wiebe // International League Against Epilepsy">
            <a:extLst>
              <a:ext uri="{FF2B5EF4-FFF2-40B4-BE49-F238E27FC236}">
                <a16:creationId xmlns:a16="http://schemas.microsoft.com/office/drawing/2014/main" id="{AE02E6A0-3D1B-718F-C1F3-B0E20DCC5C6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047" r="12764" b="18059"/>
          <a:stretch/>
        </p:blipFill>
        <p:spPr bwMode="auto">
          <a:xfrm>
            <a:off x="5612823" y="2861871"/>
            <a:ext cx="562000" cy="7349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C8A8E5B-F572-77F6-7A02-81A182685F7F}"/>
              </a:ext>
            </a:extLst>
          </p:cNvPr>
          <p:cNvSpPr txBox="1"/>
          <p:nvPr/>
        </p:nvSpPr>
        <p:spPr>
          <a:xfrm>
            <a:off x="5434851" y="3579921"/>
            <a:ext cx="894670" cy="484748"/>
          </a:xfrm>
          <a:prstGeom prst="rect">
            <a:avLst/>
          </a:prstGeom>
          <a:noFill/>
        </p:spPr>
        <p:txBody>
          <a:bodyPr wrap="square" rtlCol="0">
            <a:spAutoFit/>
          </a:bodyPr>
          <a:lstStyle/>
          <a:p>
            <a:pPr algn="ctr" defTabSz="342900"/>
            <a:r>
              <a:rPr lang="en-US" dirty="0">
                <a:solidFill>
                  <a:prstClr val="black"/>
                </a:solidFill>
                <a:latin typeface="Calibri" panose="020F0502020204030204"/>
              </a:rPr>
              <a:t>🇨🇦</a:t>
            </a:r>
          </a:p>
          <a:p>
            <a:pPr algn="ctr" defTabSz="342900"/>
            <a:r>
              <a:rPr lang="en-US" sz="600" dirty="0">
                <a:solidFill>
                  <a:prstClr val="black"/>
                </a:solidFill>
                <a:latin typeface="Calibri" panose="020F0502020204030204"/>
              </a:rPr>
              <a:t>Samuel Wiebe </a:t>
            </a:r>
          </a:p>
          <a:p>
            <a:pPr defTabSz="342900"/>
            <a:endParaRPr lang="en-US" sz="600" dirty="0">
              <a:solidFill>
                <a:prstClr val="black"/>
              </a:solidFill>
              <a:latin typeface="Calibri" panose="020F0502020204030204"/>
            </a:endParaRPr>
          </a:p>
        </p:txBody>
      </p:sp>
      <p:sp>
        <p:nvSpPr>
          <p:cNvPr id="13" name="TextBox 12">
            <a:extLst>
              <a:ext uri="{FF2B5EF4-FFF2-40B4-BE49-F238E27FC236}">
                <a16:creationId xmlns:a16="http://schemas.microsoft.com/office/drawing/2014/main" id="{728B8FD4-1304-2950-2002-8FEA99F96038}"/>
              </a:ext>
            </a:extLst>
          </p:cNvPr>
          <p:cNvSpPr txBox="1"/>
          <p:nvPr/>
        </p:nvSpPr>
        <p:spPr>
          <a:xfrm>
            <a:off x="4656375" y="1383841"/>
            <a:ext cx="894670" cy="392415"/>
          </a:xfrm>
          <a:prstGeom prst="rect">
            <a:avLst/>
          </a:prstGeom>
          <a:noFill/>
        </p:spPr>
        <p:txBody>
          <a:bodyPr wrap="square" rtlCol="0">
            <a:spAutoFit/>
          </a:bodyPr>
          <a:lstStyle/>
          <a:p>
            <a:pPr algn="ctr" defTabSz="342900"/>
            <a:r>
              <a:rPr lang="en-US" dirty="0">
                <a:solidFill>
                  <a:prstClr val="black"/>
                </a:solidFill>
                <a:latin typeface="Calibri" panose="020F0502020204030204"/>
              </a:rPr>
              <a:t>🇺🇸</a:t>
            </a:r>
          </a:p>
          <a:p>
            <a:pPr algn="ctr" defTabSz="342900"/>
            <a:r>
              <a:rPr lang="en-US" sz="600" dirty="0">
                <a:solidFill>
                  <a:prstClr val="black"/>
                </a:solidFill>
                <a:latin typeface="Calibri" panose="020F0502020204030204"/>
              </a:rPr>
              <a:t>Jacqueline French</a:t>
            </a:r>
          </a:p>
        </p:txBody>
      </p:sp>
      <p:pic>
        <p:nvPicPr>
          <p:cNvPr id="14" name="Picture 6" descr="Jacqueline A. French, MD | NYU Langone Health">
            <a:extLst>
              <a:ext uri="{FF2B5EF4-FFF2-40B4-BE49-F238E27FC236}">
                <a16:creationId xmlns:a16="http://schemas.microsoft.com/office/drawing/2014/main" id="{BC006A38-44C7-0313-F3AC-5A1D284A3AE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5281" t="3348" r="23132" b="29191"/>
          <a:stretch/>
        </p:blipFill>
        <p:spPr bwMode="auto">
          <a:xfrm>
            <a:off x="4835628" y="571801"/>
            <a:ext cx="625736" cy="8182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Nathalie Jette | Mount Sinai - New York">
            <a:extLst>
              <a:ext uri="{FF2B5EF4-FFF2-40B4-BE49-F238E27FC236}">
                <a16:creationId xmlns:a16="http://schemas.microsoft.com/office/drawing/2014/main" id="{C4C9089A-0EA1-F240-AFCC-15D751E073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7437" y="1727744"/>
            <a:ext cx="593274" cy="77582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07D8A4B-4002-6F77-F89D-3D7B9CA9A6BE}"/>
              </a:ext>
            </a:extLst>
          </p:cNvPr>
          <p:cNvSpPr txBox="1"/>
          <p:nvPr/>
        </p:nvSpPr>
        <p:spPr>
          <a:xfrm>
            <a:off x="4701160" y="2502265"/>
            <a:ext cx="894670" cy="392415"/>
          </a:xfrm>
          <a:prstGeom prst="rect">
            <a:avLst/>
          </a:prstGeom>
          <a:noFill/>
        </p:spPr>
        <p:txBody>
          <a:bodyPr wrap="square" rtlCol="0">
            <a:spAutoFit/>
          </a:bodyPr>
          <a:lstStyle/>
          <a:p>
            <a:pPr algn="ctr" defTabSz="342900"/>
            <a:r>
              <a:rPr lang="en-US" dirty="0">
                <a:solidFill>
                  <a:prstClr val="black"/>
                </a:solidFill>
                <a:latin typeface="Calibri" panose="020F0502020204030204"/>
              </a:rPr>
              <a:t>🇺🇸</a:t>
            </a:r>
          </a:p>
          <a:p>
            <a:pPr algn="ctr" defTabSz="342900"/>
            <a:r>
              <a:rPr lang="en-US" sz="600" dirty="0">
                <a:solidFill>
                  <a:prstClr val="black"/>
                </a:solidFill>
                <a:latin typeface="Calibri" panose="020F0502020204030204"/>
              </a:rPr>
              <a:t>Nathalie </a:t>
            </a:r>
            <a:r>
              <a:rPr lang="en-US" sz="600" dirty="0" err="1">
                <a:solidFill>
                  <a:prstClr val="black"/>
                </a:solidFill>
                <a:latin typeface="Calibri" panose="020F0502020204030204"/>
              </a:rPr>
              <a:t>Jette</a:t>
            </a:r>
            <a:endParaRPr lang="en-US" sz="600" dirty="0">
              <a:solidFill>
                <a:prstClr val="black"/>
              </a:solidFill>
              <a:latin typeface="Calibri" panose="020F0502020204030204"/>
            </a:endParaRPr>
          </a:p>
        </p:txBody>
      </p:sp>
      <p:pic>
        <p:nvPicPr>
          <p:cNvPr id="17" name="Picture 10" descr="Jakob Christensen">
            <a:extLst>
              <a:ext uri="{FF2B5EF4-FFF2-40B4-BE49-F238E27FC236}">
                <a16:creationId xmlns:a16="http://schemas.microsoft.com/office/drawing/2014/main" id="{AD0B2C89-4155-4BD2-1DB8-8D6B30F940F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879" t="8782" r="2556" b="13138"/>
          <a:stretch/>
        </p:blipFill>
        <p:spPr bwMode="auto">
          <a:xfrm>
            <a:off x="5560497" y="568216"/>
            <a:ext cx="625737" cy="81827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FE7F8CF-E223-80F0-BA40-834A48CC64F9}"/>
              </a:ext>
            </a:extLst>
          </p:cNvPr>
          <p:cNvSpPr txBox="1"/>
          <p:nvPr/>
        </p:nvSpPr>
        <p:spPr>
          <a:xfrm>
            <a:off x="5394083" y="1382817"/>
            <a:ext cx="966256" cy="392415"/>
          </a:xfrm>
          <a:prstGeom prst="rect">
            <a:avLst/>
          </a:prstGeom>
          <a:noFill/>
        </p:spPr>
        <p:txBody>
          <a:bodyPr wrap="square" rtlCol="0">
            <a:spAutoFit/>
          </a:bodyPr>
          <a:lstStyle/>
          <a:p>
            <a:pPr algn="ctr" defTabSz="342900"/>
            <a:r>
              <a:rPr lang="en-US" dirty="0">
                <a:solidFill>
                  <a:prstClr val="black"/>
                </a:solidFill>
                <a:latin typeface="Calibri" panose="020F0502020204030204"/>
              </a:rPr>
              <a:t>🇩🇰</a:t>
            </a:r>
          </a:p>
          <a:p>
            <a:pPr algn="ctr" defTabSz="342900"/>
            <a:r>
              <a:rPr lang="en-US" sz="600" dirty="0">
                <a:solidFill>
                  <a:prstClr val="black"/>
                </a:solidFill>
                <a:latin typeface="Calibri" panose="020F0502020204030204"/>
              </a:rPr>
              <a:t>Jakob Christensen</a:t>
            </a:r>
          </a:p>
        </p:txBody>
      </p:sp>
      <p:pic>
        <p:nvPicPr>
          <p:cNvPr id="19" name="Picture 12" descr="Eugen Trinka // International League Against Epilepsy">
            <a:extLst>
              <a:ext uri="{FF2B5EF4-FFF2-40B4-BE49-F238E27FC236}">
                <a16:creationId xmlns:a16="http://schemas.microsoft.com/office/drawing/2014/main" id="{48E96A70-1E90-B63C-11AC-BA9249DC771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3824" t="195" r="-1511" b="94"/>
          <a:stretch/>
        </p:blipFill>
        <p:spPr bwMode="auto">
          <a:xfrm>
            <a:off x="6272247" y="561019"/>
            <a:ext cx="625738" cy="81827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9EA92DB-9275-8DB1-6952-67C696B88BF3}"/>
              </a:ext>
            </a:extLst>
          </p:cNvPr>
          <p:cNvSpPr txBox="1"/>
          <p:nvPr/>
        </p:nvSpPr>
        <p:spPr>
          <a:xfrm>
            <a:off x="6125925" y="1378838"/>
            <a:ext cx="894670" cy="392415"/>
          </a:xfrm>
          <a:prstGeom prst="rect">
            <a:avLst/>
          </a:prstGeom>
          <a:noFill/>
        </p:spPr>
        <p:txBody>
          <a:bodyPr wrap="square" rtlCol="0">
            <a:spAutoFit/>
          </a:bodyPr>
          <a:lstStyle/>
          <a:p>
            <a:pPr algn="ctr" defTabSz="342900"/>
            <a:r>
              <a:rPr lang="en-US" dirty="0">
                <a:solidFill>
                  <a:prstClr val="black"/>
                </a:solidFill>
                <a:latin typeface="Calibri" panose="020F0502020204030204"/>
              </a:rPr>
              <a:t>🇦🇹</a:t>
            </a:r>
          </a:p>
          <a:p>
            <a:pPr algn="ctr" defTabSz="342900"/>
            <a:r>
              <a:rPr lang="en-US" sz="600" dirty="0">
                <a:solidFill>
                  <a:prstClr val="black"/>
                </a:solidFill>
                <a:latin typeface="Calibri" panose="020F0502020204030204"/>
              </a:rPr>
              <a:t>Eugen Trinka</a:t>
            </a:r>
          </a:p>
        </p:txBody>
      </p:sp>
      <p:pic>
        <p:nvPicPr>
          <p:cNvPr id="21" name="Picture 14" descr="Francesco Brigo // International League Against Epilepsy">
            <a:extLst>
              <a:ext uri="{FF2B5EF4-FFF2-40B4-BE49-F238E27FC236}">
                <a16:creationId xmlns:a16="http://schemas.microsoft.com/office/drawing/2014/main" id="{5D8A4159-7DAD-F471-B2B2-08D19FD9AFE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1882"/>
          <a:stretch/>
        </p:blipFill>
        <p:spPr bwMode="auto">
          <a:xfrm>
            <a:off x="6979940" y="561019"/>
            <a:ext cx="625737" cy="81827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097AFD54-BB45-3443-9A93-E26E4782F574}"/>
              </a:ext>
            </a:extLst>
          </p:cNvPr>
          <p:cNvSpPr txBox="1"/>
          <p:nvPr/>
        </p:nvSpPr>
        <p:spPr>
          <a:xfrm>
            <a:off x="6907237" y="1390471"/>
            <a:ext cx="788888" cy="392415"/>
          </a:xfrm>
          <a:prstGeom prst="rect">
            <a:avLst/>
          </a:prstGeom>
          <a:noFill/>
        </p:spPr>
        <p:txBody>
          <a:bodyPr wrap="square" rtlCol="0">
            <a:spAutoFit/>
          </a:bodyPr>
          <a:lstStyle/>
          <a:p>
            <a:pPr algn="ctr" defTabSz="342900"/>
            <a:r>
              <a:rPr lang="en-US" dirty="0">
                <a:solidFill>
                  <a:prstClr val="black"/>
                </a:solidFill>
                <a:latin typeface="Calibri" panose="020F0502020204030204"/>
              </a:rPr>
              <a:t>🇮🇹</a:t>
            </a:r>
          </a:p>
          <a:p>
            <a:pPr algn="ctr" defTabSz="342900"/>
            <a:r>
              <a:rPr lang="en-US" sz="600" dirty="0">
                <a:solidFill>
                  <a:prstClr val="black"/>
                </a:solidFill>
                <a:latin typeface="Calibri" panose="020F0502020204030204"/>
              </a:rPr>
              <a:t>Francesco </a:t>
            </a:r>
            <a:r>
              <a:rPr lang="en-US" sz="600" dirty="0" err="1">
                <a:solidFill>
                  <a:prstClr val="black"/>
                </a:solidFill>
                <a:latin typeface="Calibri" panose="020F0502020204030204"/>
              </a:rPr>
              <a:t>Brigo</a:t>
            </a:r>
            <a:endParaRPr lang="en-US" sz="600" dirty="0">
              <a:solidFill>
                <a:prstClr val="black"/>
              </a:solidFill>
              <a:latin typeface="Calibri" panose="020F0502020204030204"/>
            </a:endParaRPr>
          </a:p>
        </p:txBody>
      </p:sp>
      <p:pic>
        <p:nvPicPr>
          <p:cNvPr id="23" name="Picture 16" descr="Antonio Gil Nagel (Foto. ConSalud)">
            <a:extLst>
              <a:ext uri="{FF2B5EF4-FFF2-40B4-BE49-F238E27FC236}">
                <a16:creationId xmlns:a16="http://schemas.microsoft.com/office/drawing/2014/main" id="{F2C7B567-05D1-5055-108F-06F7760F07D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9494" t="365" r="25425" b="18079"/>
          <a:stretch/>
        </p:blipFill>
        <p:spPr bwMode="auto">
          <a:xfrm>
            <a:off x="7691689" y="569259"/>
            <a:ext cx="625737" cy="81827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181D1D5-D08E-719C-9FE1-684EBE67DC60}"/>
              </a:ext>
            </a:extLst>
          </p:cNvPr>
          <p:cNvSpPr txBox="1"/>
          <p:nvPr/>
        </p:nvSpPr>
        <p:spPr>
          <a:xfrm>
            <a:off x="7567494" y="1385310"/>
            <a:ext cx="894670" cy="496290"/>
          </a:xfrm>
          <a:prstGeom prst="rect">
            <a:avLst/>
          </a:prstGeom>
          <a:noFill/>
        </p:spPr>
        <p:txBody>
          <a:bodyPr wrap="square" rtlCol="0">
            <a:spAutoFit/>
          </a:bodyPr>
          <a:lstStyle/>
          <a:p>
            <a:pPr algn="ctr" defTabSz="342900"/>
            <a:r>
              <a:rPr lang="en-US" dirty="0">
                <a:solidFill>
                  <a:prstClr val="black"/>
                </a:solidFill>
                <a:latin typeface="Calibri" panose="020F0502020204030204"/>
              </a:rPr>
              <a:t>🇪🇸</a:t>
            </a:r>
          </a:p>
          <a:p>
            <a:pPr algn="ctr" defTabSz="342900"/>
            <a:r>
              <a:rPr lang="en-US" sz="600" dirty="0">
                <a:solidFill>
                  <a:prstClr val="black"/>
                </a:solidFill>
                <a:latin typeface="Calibri" panose="020F0502020204030204"/>
              </a:rPr>
              <a:t>Antonio Gil-Nagel</a:t>
            </a:r>
          </a:p>
          <a:p>
            <a:pPr defTabSz="342900"/>
            <a:endParaRPr lang="en-US" sz="675" dirty="0">
              <a:solidFill>
                <a:prstClr val="black"/>
              </a:solidFill>
              <a:latin typeface="Calibri" panose="020F0502020204030204"/>
            </a:endParaRPr>
          </a:p>
        </p:txBody>
      </p:sp>
      <p:pic>
        <p:nvPicPr>
          <p:cNvPr id="25" name="Picture 18" descr="Philippe Ryvlin // International League Against Epilepsy">
            <a:extLst>
              <a:ext uri="{FF2B5EF4-FFF2-40B4-BE49-F238E27FC236}">
                <a16:creationId xmlns:a16="http://schemas.microsoft.com/office/drawing/2014/main" id="{D674EEA3-F7CB-0961-A47A-477B6DE1FC9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3122" r="8699"/>
          <a:stretch/>
        </p:blipFill>
        <p:spPr bwMode="auto">
          <a:xfrm>
            <a:off x="8411243" y="575166"/>
            <a:ext cx="625737" cy="81827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7A97ADE-07D3-8B51-11BF-6662F2958E58}"/>
              </a:ext>
            </a:extLst>
          </p:cNvPr>
          <p:cNvSpPr txBox="1"/>
          <p:nvPr/>
        </p:nvSpPr>
        <p:spPr>
          <a:xfrm>
            <a:off x="8285705" y="1391972"/>
            <a:ext cx="894670" cy="392415"/>
          </a:xfrm>
          <a:prstGeom prst="rect">
            <a:avLst/>
          </a:prstGeom>
          <a:noFill/>
        </p:spPr>
        <p:txBody>
          <a:bodyPr wrap="square" rtlCol="0">
            <a:spAutoFit/>
          </a:bodyPr>
          <a:lstStyle/>
          <a:p>
            <a:pPr algn="ctr" defTabSz="342900"/>
            <a:r>
              <a:rPr lang="en-US" dirty="0">
                <a:solidFill>
                  <a:prstClr val="black"/>
                </a:solidFill>
                <a:latin typeface="Calibri" panose="020F0502020204030204"/>
              </a:rPr>
              <a:t>🇨🇭</a:t>
            </a:r>
          </a:p>
          <a:p>
            <a:pPr algn="ctr" defTabSz="342900"/>
            <a:r>
              <a:rPr lang="en-US" sz="600" dirty="0" err="1">
                <a:solidFill>
                  <a:prstClr val="black"/>
                </a:solidFill>
                <a:latin typeface="Calibri" panose="020F0502020204030204"/>
              </a:rPr>
              <a:t>Phyllipe</a:t>
            </a:r>
            <a:r>
              <a:rPr lang="en-US" sz="600" dirty="0">
                <a:solidFill>
                  <a:prstClr val="black"/>
                </a:solidFill>
                <a:latin typeface="Calibri" panose="020F0502020204030204"/>
              </a:rPr>
              <a:t> </a:t>
            </a:r>
            <a:r>
              <a:rPr lang="en-US" sz="600" dirty="0" err="1">
                <a:solidFill>
                  <a:prstClr val="black"/>
                </a:solidFill>
                <a:latin typeface="Calibri" panose="020F0502020204030204"/>
              </a:rPr>
              <a:t>Ryvlin</a:t>
            </a:r>
            <a:endParaRPr lang="en-US" sz="600" dirty="0">
              <a:solidFill>
                <a:prstClr val="black"/>
              </a:solidFill>
              <a:latin typeface="Calibri" panose="020F0502020204030204"/>
            </a:endParaRPr>
          </a:p>
        </p:txBody>
      </p:sp>
      <p:pic>
        <p:nvPicPr>
          <p:cNvPr id="27" name="Picture 20" descr="Felix Rosenow // International League Against Epilepsy">
            <a:extLst>
              <a:ext uri="{FF2B5EF4-FFF2-40B4-BE49-F238E27FC236}">
                <a16:creationId xmlns:a16="http://schemas.microsoft.com/office/drawing/2014/main" id="{A60073BF-6103-99E9-19D2-AE0B56A68D4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11821"/>
          <a:stretch/>
        </p:blipFill>
        <p:spPr bwMode="auto">
          <a:xfrm>
            <a:off x="8449663" y="2869819"/>
            <a:ext cx="561999" cy="73492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B3E107EA-A8AE-4D07-4E2F-DF9E004D8749}"/>
              </a:ext>
            </a:extLst>
          </p:cNvPr>
          <p:cNvSpPr txBox="1"/>
          <p:nvPr/>
        </p:nvSpPr>
        <p:spPr>
          <a:xfrm>
            <a:off x="8315004" y="3592760"/>
            <a:ext cx="894670" cy="392415"/>
          </a:xfrm>
          <a:prstGeom prst="rect">
            <a:avLst/>
          </a:prstGeom>
          <a:noFill/>
        </p:spPr>
        <p:txBody>
          <a:bodyPr wrap="square" rtlCol="0">
            <a:spAutoFit/>
          </a:bodyPr>
          <a:lstStyle/>
          <a:p>
            <a:pPr algn="ctr" defTabSz="342900"/>
            <a:r>
              <a:rPr lang="en-US" dirty="0">
                <a:solidFill>
                  <a:prstClr val="black"/>
                </a:solidFill>
                <a:latin typeface="Calibri" panose="020F0502020204030204"/>
              </a:rPr>
              <a:t>🇩🇪 </a:t>
            </a:r>
          </a:p>
          <a:p>
            <a:pPr algn="ctr" defTabSz="342900"/>
            <a:r>
              <a:rPr lang="en-US" sz="600" dirty="0">
                <a:solidFill>
                  <a:prstClr val="black"/>
                </a:solidFill>
                <a:latin typeface="Calibri" panose="020F0502020204030204"/>
              </a:rPr>
              <a:t>Felix </a:t>
            </a:r>
            <a:r>
              <a:rPr lang="en-US" sz="600" dirty="0" err="1">
                <a:solidFill>
                  <a:prstClr val="black"/>
                </a:solidFill>
                <a:latin typeface="Calibri" panose="020F0502020204030204"/>
              </a:rPr>
              <a:t>Rosenow</a:t>
            </a:r>
            <a:endParaRPr lang="en-US" sz="600" dirty="0">
              <a:solidFill>
                <a:prstClr val="black"/>
              </a:solidFill>
              <a:latin typeface="Calibri" panose="020F0502020204030204"/>
            </a:endParaRPr>
          </a:p>
        </p:txBody>
      </p:sp>
      <p:pic>
        <p:nvPicPr>
          <p:cNvPr id="29" name="Picture 22" descr="Reetta Kälviäinen // International League Against Epilepsy">
            <a:extLst>
              <a:ext uri="{FF2B5EF4-FFF2-40B4-BE49-F238E27FC236}">
                <a16:creationId xmlns:a16="http://schemas.microsoft.com/office/drawing/2014/main" id="{C60B35DA-9A3F-7040-B2C3-7E183BBCC462}"/>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4511" t="16008" r="18567" b="8381"/>
          <a:stretch/>
        </p:blipFill>
        <p:spPr bwMode="auto">
          <a:xfrm>
            <a:off x="6315842" y="2869820"/>
            <a:ext cx="561999" cy="73148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48A196DC-B83B-D0C3-711B-19D2EDFA17D7}"/>
              </a:ext>
            </a:extLst>
          </p:cNvPr>
          <p:cNvSpPr txBox="1"/>
          <p:nvPr/>
        </p:nvSpPr>
        <p:spPr>
          <a:xfrm>
            <a:off x="6189051" y="3588082"/>
            <a:ext cx="865669" cy="392415"/>
          </a:xfrm>
          <a:prstGeom prst="rect">
            <a:avLst/>
          </a:prstGeom>
          <a:noFill/>
        </p:spPr>
        <p:txBody>
          <a:bodyPr wrap="square" rtlCol="0">
            <a:spAutoFit/>
          </a:bodyPr>
          <a:lstStyle/>
          <a:p>
            <a:pPr algn="ctr" defTabSz="342900"/>
            <a:r>
              <a:rPr lang="en-US" dirty="0">
                <a:solidFill>
                  <a:prstClr val="black"/>
                </a:solidFill>
                <a:latin typeface="Calibri" panose="020F0502020204030204"/>
              </a:rPr>
              <a:t>🇫🇮</a:t>
            </a:r>
          </a:p>
          <a:p>
            <a:pPr algn="ctr" defTabSz="342900"/>
            <a:r>
              <a:rPr lang="en-US" sz="600" dirty="0" err="1">
                <a:solidFill>
                  <a:prstClr val="black"/>
                </a:solidFill>
                <a:latin typeface="Calibri" panose="020F0502020204030204"/>
              </a:rPr>
              <a:t>Reetta</a:t>
            </a:r>
            <a:r>
              <a:rPr lang="en-US" sz="600" dirty="0">
                <a:solidFill>
                  <a:prstClr val="black"/>
                </a:solidFill>
                <a:latin typeface="Calibri" panose="020F0502020204030204"/>
              </a:rPr>
              <a:t> </a:t>
            </a:r>
            <a:r>
              <a:rPr lang="en-US" sz="600" dirty="0" err="1">
                <a:solidFill>
                  <a:prstClr val="black"/>
                </a:solidFill>
                <a:latin typeface="Calibri" panose="020F0502020204030204"/>
              </a:rPr>
              <a:t>Kälviäinen</a:t>
            </a:r>
            <a:endParaRPr lang="en-US" sz="600" dirty="0">
              <a:solidFill>
                <a:prstClr val="black"/>
              </a:solidFill>
              <a:latin typeface="Calibri" panose="020F0502020204030204"/>
            </a:endParaRPr>
          </a:p>
        </p:txBody>
      </p:sp>
      <p:pic>
        <p:nvPicPr>
          <p:cNvPr id="31" name="Picture 24" descr="Professor Alla Guekht">
            <a:extLst>
              <a:ext uri="{FF2B5EF4-FFF2-40B4-BE49-F238E27FC236}">
                <a16:creationId xmlns:a16="http://schemas.microsoft.com/office/drawing/2014/main" id="{EE1DB37A-97DC-C5D3-1D5F-16826C0DBD9D}"/>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8760" t="1602" r="28385" b="41071"/>
          <a:stretch/>
        </p:blipFill>
        <p:spPr bwMode="auto">
          <a:xfrm>
            <a:off x="5576729" y="1731341"/>
            <a:ext cx="593273" cy="772193"/>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6B532997-E29D-BA99-C7B2-BB0529C0952B}"/>
              </a:ext>
            </a:extLst>
          </p:cNvPr>
          <p:cNvSpPr txBox="1"/>
          <p:nvPr/>
        </p:nvSpPr>
        <p:spPr>
          <a:xfrm>
            <a:off x="5424192" y="2496863"/>
            <a:ext cx="894670" cy="484748"/>
          </a:xfrm>
          <a:prstGeom prst="rect">
            <a:avLst/>
          </a:prstGeom>
          <a:noFill/>
        </p:spPr>
        <p:txBody>
          <a:bodyPr wrap="square" rtlCol="0">
            <a:spAutoFit/>
          </a:bodyPr>
          <a:lstStyle/>
          <a:p>
            <a:pPr algn="ctr" defTabSz="342900"/>
            <a:r>
              <a:rPr lang="en-US" dirty="0">
                <a:solidFill>
                  <a:prstClr val="black"/>
                </a:solidFill>
                <a:latin typeface="Calibri" panose="020F0502020204030204"/>
              </a:rPr>
              <a:t>🇷🇺</a:t>
            </a:r>
          </a:p>
          <a:p>
            <a:pPr algn="ctr" defTabSz="342900"/>
            <a:r>
              <a:rPr lang="en-US" sz="600" dirty="0" err="1">
                <a:solidFill>
                  <a:prstClr val="black"/>
                </a:solidFill>
                <a:latin typeface="Calibri" panose="020F0502020204030204"/>
              </a:rPr>
              <a:t>Alla</a:t>
            </a:r>
            <a:r>
              <a:rPr lang="en-US" sz="600" dirty="0">
                <a:solidFill>
                  <a:prstClr val="black"/>
                </a:solidFill>
                <a:latin typeface="Calibri" panose="020F0502020204030204"/>
              </a:rPr>
              <a:t> </a:t>
            </a:r>
            <a:r>
              <a:rPr lang="en-US" sz="600" dirty="0" err="1">
                <a:solidFill>
                  <a:prstClr val="black"/>
                </a:solidFill>
                <a:latin typeface="Calibri" panose="020F0502020204030204"/>
              </a:rPr>
              <a:t>Guekht</a:t>
            </a:r>
            <a:endParaRPr lang="en-US" sz="600" dirty="0">
              <a:solidFill>
                <a:prstClr val="black"/>
              </a:solidFill>
              <a:latin typeface="Calibri" panose="020F0502020204030204"/>
            </a:endParaRPr>
          </a:p>
          <a:p>
            <a:pPr algn="ctr" defTabSz="342900"/>
            <a:endParaRPr lang="en-US" sz="600" dirty="0">
              <a:solidFill>
                <a:prstClr val="black"/>
              </a:solidFill>
              <a:latin typeface="Calibri" panose="020F0502020204030204"/>
            </a:endParaRPr>
          </a:p>
        </p:txBody>
      </p:sp>
      <p:pic>
        <p:nvPicPr>
          <p:cNvPr id="33" name="Picture 26" descr="How To Recognise A Seizure | Forbes India">
            <a:extLst>
              <a:ext uri="{FF2B5EF4-FFF2-40B4-BE49-F238E27FC236}">
                <a16:creationId xmlns:a16="http://schemas.microsoft.com/office/drawing/2014/main" id="{32944EB1-A60F-7544-2A01-F9E008C6EBAF}"/>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6096" t="1466" r="22777" b="-1936"/>
          <a:stretch/>
        </p:blipFill>
        <p:spPr bwMode="auto">
          <a:xfrm>
            <a:off x="6297966" y="1723446"/>
            <a:ext cx="593274" cy="806177"/>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2FA424EF-B9E9-9947-1371-B532B1035DF8}"/>
              </a:ext>
            </a:extLst>
          </p:cNvPr>
          <p:cNvSpPr txBox="1"/>
          <p:nvPr/>
        </p:nvSpPr>
        <p:spPr>
          <a:xfrm>
            <a:off x="6131426" y="2501637"/>
            <a:ext cx="894670" cy="484748"/>
          </a:xfrm>
          <a:prstGeom prst="rect">
            <a:avLst/>
          </a:prstGeom>
          <a:noFill/>
        </p:spPr>
        <p:txBody>
          <a:bodyPr wrap="square" rtlCol="0">
            <a:spAutoFit/>
          </a:bodyPr>
          <a:lstStyle/>
          <a:p>
            <a:pPr algn="ctr" defTabSz="342900"/>
            <a:r>
              <a:rPr lang="en-US" dirty="0">
                <a:solidFill>
                  <a:prstClr val="black"/>
                </a:solidFill>
                <a:latin typeface="Calibri" panose="020F0502020204030204"/>
              </a:rPr>
              <a:t>🇮🇳</a:t>
            </a:r>
          </a:p>
          <a:p>
            <a:pPr algn="ctr" defTabSz="342900"/>
            <a:r>
              <a:rPr lang="en-US" sz="600" dirty="0" err="1">
                <a:solidFill>
                  <a:prstClr val="black"/>
                </a:solidFill>
                <a:latin typeface="Calibri" panose="020F0502020204030204"/>
              </a:rPr>
              <a:t>Manjari</a:t>
            </a:r>
            <a:r>
              <a:rPr lang="en-US" sz="600" dirty="0">
                <a:solidFill>
                  <a:prstClr val="black"/>
                </a:solidFill>
                <a:latin typeface="Calibri" panose="020F0502020204030204"/>
              </a:rPr>
              <a:t> Tripathi</a:t>
            </a:r>
          </a:p>
          <a:p>
            <a:pPr algn="ctr" defTabSz="342900"/>
            <a:endParaRPr lang="en-US" sz="600" dirty="0">
              <a:solidFill>
                <a:prstClr val="black"/>
              </a:solidFill>
              <a:latin typeface="Calibri" panose="020F0502020204030204"/>
            </a:endParaRPr>
          </a:p>
        </p:txBody>
      </p:sp>
      <p:pic>
        <p:nvPicPr>
          <p:cNvPr id="35" name="Picture 28" descr="Melissa MAGUIRE | Consultant Neurologist | Doctor of Medicine | Leeds  Teaching Hospitals NHS Trust, Leeds | Department of Neurology">
            <a:extLst>
              <a:ext uri="{FF2B5EF4-FFF2-40B4-BE49-F238E27FC236}">
                <a16:creationId xmlns:a16="http://schemas.microsoft.com/office/drawing/2014/main" id="{4E262AE4-8F04-F79C-DBB2-4C8786D6CFDF}"/>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2911" t="7192" r="10925"/>
          <a:stretch/>
        </p:blipFill>
        <p:spPr bwMode="auto">
          <a:xfrm>
            <a:off x="7701597" y="1736443"/>
            <a:ext cx="624407" cy="760874"/>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C7AE9DD8-F6B5-342A-87FD-E4A1767590FE}"/>
              </a:ext>
            </a:extLst>
          </p:cNvPr>
          <p:cNvSpPr txBox="1"/>
          <p:nvPr/>
        </p:nvSpPr>
        <p:spPr>
          <a:xfrm>
            <a:off x="7561692" y="2494379"/>
            <a:ext cx="894670" cy="392415"/>
          </a:xfrm>
          <a:prstGeom prst="rect">
            <a:avLst/>
          </a:prstGeom>
          <a:noFill/>
        </p:spPr>
        <p:txBody>
          <a:bodyPr wrap="square" rtlCol="0">
            <a:spAutoFit/>
          </a:bodyPr>
          <a:lstStyle/>
          <a:p>
            <a:pPr algn="ctr" defTabSz="342900"/>
            <a:r>
              <a:rPr lang="en-US" dirty="0">
                <a:solidFill>
                  <a:prstClr val="black"/>
                </a:solidFill>
                <a:latin typeface="Calibri" panose="020F0502020204030204"/>
              </a:rPr>
              <a:t>🇬🇧 </a:t>
            </a:r>
          </a:p>
          <a:p>
            <a:pPr algn="ctr" defTabSz="342900"/>
            <a:r>
              <a:rPr lang="en-US" sz="600" dirty="0">
                <a:solidFill>
                  <a:prstClr val="black"/>
                </a:solidFill>
                <a:latin typeface="Calibri" panose="020F0502020204030204"/>
              </a:rPr>
              <a:t>Melissa Maguire</a:t>
            </a:r>
          </a:p>
        </p:txBody>
      </p:sp>
      <p:pic>
        <p:nvPicPr>
          <p:cNvPr id="37" name="Picture 30" descr="Gus Baker // International League Against Epilepsy">
            <a:extLst>
              <a:ext uri="{FF2B5EF4-FFF2-40B4-BE49-F238E27FC236}">
                <a16:creationId xmlns:a16="http://schemas.microsoft.com/office/drawing/2014/main" id="{27C57A8C-7811-6EB6-E61A-F17A40F154E2}"/>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8185" r="1347"/>
          <a:stretch/>
        </p:blipFill>
        <p:spPr bwMode="auto">
          <a:xfrm>
            <a:off x="7010640" y="2861871"/>
            <a:ext cx="564334" cy="719316"/>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FA6BA00-2C15-B51F-9629-27B9A6481E09}"/>
              </a:ext>
            </a:extLst>
          </p:cNvPr>
          <p:cNvSpPr txBox="1"/>
          <p:nvPr/>
        </p:nvSpPr>
        <p:spPr>
          <a:xfrm>
            <a:off x="6838659" y="3578017"/>
            <a:ext cx="894670" cy="392415"/>
          </a:xfrm>
          <a:prstGeom prst="rect">
            <a:avLst/>
          </a:prstGeom>
          <a:noFill/>
        </p:spPr>
        <p:txBody>
          <a:bodyPr wrap="square" rtlCol="0">
            <a:spAutoFit/>
          </a:bodyPr>
          <a:lstStyle/>
          <a:p>
            <a:pPr algn="ctr" defTabSz="342900"/>
            <a:r>
              <a:rPr lang="en-US" dirty="0">
                <a:solidFill>
                  <a:prstClr val="black"/>
                </a:solidFill>
                <a:latin typeface="Calibri" panose="020F0502020204030204"/>
              </a:rPr>
              <a:t>🇬🇧 </a:t>
            </a:r>
          </a:p>
          <a:p>
            <a:pPr algn="ctr" defTabSz="342900"/>
            <a:r>
              <a:rPr lang="en-US" sz="600" dirty="0">
                <a:solidFill>
                  <a:prstClr val="black"/>
                </a:solidFill>
                <a:latin typeface="Calibri" panose="020F0502020204030204"/>
              </a:rPr>
              <a:t>Gus Baker</a:t>
            </a:r>
          </a:p>
        </p:txBody>
      </p:sp>
      <p:pic>
        <p:nvPicPr>
          <p:cNvPr id="39" name="Picture 32" descr="Meet the Faculty">
            <a:extLst>
              <a:ext uri="{FF2B5EF4-FFF2-40B4-BE49-F238E27FC236}">
                <a16:creationId xmlns:a16="http://schemas.microsoft.com/office/drawing/2014/main" id="{C8E34D73-296A-B34B-6DC4-8CEA21330747}"/>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10090" t="-1237" r="11456" b="1237"/>
          <a:stretch/>
        </p:blipFill>
        <p:spPr bwMode="auto">
          <a:xfrm>
            <a:off x="6991890" y="1722389"/>
            <a:ext cx="601837" cy="78898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AFC224FE-02D6-F582-CB72-45AF5A263E0B}"/>
              </a:ext>
            </a:extLst>
          </p:cNvPr>
          <p:cNvSpPr txBox="1"/>
          <p:nvPr/>
        </p:nvSpPr>
        <p:spPr>
          <a:xfrm>
            <a:off x="6838659" y="2491736"/>
            <a:ext cx="894670" cy="392415"/>
          </a:xfrm>
          <a:prstGeom prst="rect">
            <a:avLst/>
          </a:prstGeom>
          <a:noFill/>
        </p:spPr>
        <p:txBody>
          <a:bodyPr wrap="square" rtlCol="0">
            <a:spAutoFit/>
          </a:bodyPr>
          <a:lstStyle/>
          <a:p>
            <a:pPr algn="ctr" defTabSz="342900"/>
            <a:r>
              <a:rPr lang="en-US" dirty="0">
                <a:solidFill>
                  <a:prstClr val="black"/>
                </a:solidFill>
                <a:latin typeface="Calibri" panose="020F0502020204030204"/>
              </a:rPr>
              <a:t>🇬🇧</a:t>
            </a:r>
            <a:r>
              <a:rPr lang="en-US" sz="600" dirty="0">
                <a:solidFill>
                  <a:prstClr val="black"/>
                </a:solidFill>
                <a:latin typeface="Calibri" panose="020F0502020204030204"/>
              </a:rPr>
              <a:t> </a:t>
            </a:r>
          </a:p>
          <a:p>
            <a:pPr algn="ctr" defTabSz="342900"/>
            <a:r>
              <a:rPr lang="en-US" sz="600" dirty="0">
                <a:solidFill>
                  <a:prstClr val="black"/>
                </a:solidFill>
                <a:latin typeface="Calibri" panose="020F0502020204030204"/>
              </a:rPr>
              <a:t>John Paul Leach</a:t>
            </a:r>
          </a:p>
        </p:txBody>
      </p:sp>
      <p:pic>
        <p:nvPicPr>
          <p:cNvPr id="41" name="Picture 34" descr="Terence O'Brien — Monash University">
            <a:extLst>
              <a:ext uri="{FF2B5EF4-FFF2-40B4-BE49-F238E27FC236}">
                <a16:creationId xmlns:a16="http://schemas.microsoft.com/office/drawing/2014/main" id="{B8432F83-D07A-55F1-B0D6-B9DA7B171136}"/>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7160" t="2265" r="14710" b="-2265"/>
          <a:stretch/>
        </p:blipFill>
        <p:spPr bwMode="auto">
          <a:xfrm>
            <a:off x="4882842" y="2871777"/>
            <a:ext cx="561999" cy="74476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1007624E-1188-1AC0-5875-DA05B9CF12A8}"/>
              </a:ext>
            </a:extLst>
          </p:cNvPr>
          <p:cNvSpPr txBox="1"/>
          <p:nvPr/>
        </p:nvSpPr>
        <p:spPr>
          <a:xfrm>
            <a:off x="4652945" y="3592761"/>
            <a:ext cx="1002257" cy="392415"/>
          </a:xfrm>
          <a:prstGeom prst="rect">
            <a:avLst/>
          </a:prstGeom>
          <a:noFill/>
        </p:spPr>
        <p:txBody>
          <a:bodyPr wrap="square" rtlCol="0">
            <a:spAutoFit/>
          </a:bodyPr>
          <a:lstStyle/>
          <a:p>
            <a:pPr algn="ctr" defTabSz="342900"/>
            <a:r>
              <a:rPr lang="en-US" dirty="0">
                <a:solidFill>
                  <a:prstClr val="black"/>
                </a:solidFill>
                <a:latin typeface="Calibri" panose="020F0502020204030204"/>
              </a:rPr>
              <a:t>🇦🇺 </a:t>
            </a:r>
          </a:p>
          <a:p>
            <a:pPr algn="ctr" defTabSz="342900"/>
            <a:r>
              <a:rPr lang="en-US" sz="600" dirty="0">
                <a:solidFill>
                  <a:prstClr val="black"/>
                </a:solidFill>
                <a:latin typeface="Calibri" panose="020F0502020204030204"/>
              </a:rPr>
              <a:t>Terence O’Brien</a:t>
            </a:r>
          </a:p>
        </p:txBody>
      </p:sp>
      <p:pic>
        <p:nvPicPr>
          <p:cNvPr id="43" name="Picture 36">
            <a:extLst>
              <a:ext uri="{FF2B5EF4-FFF2-40B4-BE49-F238E27FC236}">
                <a16:creationId xmlns:a16="http://schemas.microsoft.com/office/drawing/2014/main" id="{23E06962-2B4E-6DA6-28E8-5C909CD87DA4}"/>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16587" t="7053" r="21892" b="27066"/>
          <a:stretch/>
        </p:blipFill>
        <p:spPr bwMode="auto">
          <a:xfrm>
            <a:off x="6323869" y="3963523"/>
            <a:ext cx="583236" cy="707857"/>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FB82DAA2-0EAC-A0D9-60B3-21359A3A93DA}"/>
              </a:ext>
            </a:extLst>
          </p:cNvPr>
          <p:cNvSpPr txBox="1"/>
          <p:nvPr/>
        </p:nvSpPr>
        <p:spPr>
          <a:xfrm>
            <a:off x="6289035" y="4713341"/>
            <a:ext cx="894670" cy="184666"/>
          </a:xfrm>
          <a:prstGeom prst="rect">
            <a:avLst/>
          </a:prstGeom>
          <a:noFill/>
        </p:spPr>
        <p:txBody>
          <a:bodyPr wrap="square" rtlCol="0">
            <a:spAutoFit/>
          </a:bodyPr>
          <a:lstStyle/>
          <a:p>
            <a:pPr defTabSz="342900"/>
            <a:r>
              <a:rPr lang="en-US" sz="600" dirty="0">
                <a:solidFill>
                  <a:prstClr val="black"/>
                </a:solidFill>
                <a:latin typeface="Calibri" panose="020F0502020204030204"/>
              </a:rPr>
              <a:t>Rachel Batchelor</a:t>
            </a:r>
          </a:p>
        </p:txBody>
      </p:sp>
      <p:pic>
        <p:nvPicPr>
          <p:cNvPr id="45" name="Picture 38" descr="Meet the Executive : ESNA - Epilepsy Nurses Association">
            <a:extLst>
              <a:ext uri="{FF2B5EF4-FFF2-40B4-BE49-F238E27FC236}">
                <a16:creationId xmlns:a16="http://schemas.microsoft.com/office/drawing/2014/main" id="{88474434-FA7B-F0AC-06BF-1B5EAC8C9FBA}"/>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16817" t="-791" r="21028" b="26935"/>
          <a:stretch/>
        </p:blipFill>
        <p:spPr bwMode="auto">
          <a:xfrm>
            <a:off x="8411244" y="1740407"/>
            <a:ext cx="614671" cy="763622"/>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93F9EE3C-3D84-6E4F-79E3-089A8AE0619C}"/>
              </a:ext>
            </a:extLst>
          </p:cNvPr>
          <p:cNvSpPr txBox="1"/>
          <p:nvPr/>
        </p:nvSpPr>
        <p:spPr>
          <a:xfrm>
            <a:off x="8249331" y="2501638"/>
            <a:ext cx="894670" cy="392415"/>
          </a:xfrm>
          <a:prstGeom prst="rect">
            <a:avLst/>
          </a:prstGeom>
          <a:noFill/>
        </p:spPr>
        <p:txBody>
          <a:bodyPr wrap="square" rtlCol="0">
            <a:spAutoFit/>
          </a:bodyPr>
          <a:lstStyle/>
          <a:p>
            <a:pPr algn="ctr" defTabSz="342900"/>
            <a:r>
              <a:rPr lang="en-US" dirty="0">
                <a:solidFill>
                  <a:prstClr val="black"/>
                </a:solidFill>
                <a:latin typeface="Calibri" panose="020F0502020204030204"/>
              </a:rPr>
              <a:t>🇬🇧</a:t>
            </a:r>
          </a:p>
          <a:p>
            <a:pPr algn="ctr" defTabSz="342900"/>
            <a:r>
              <a:rPr lang="en-US" sz="600" dirty="0">
                <a:solidFill>
                  <a:prstClr val="black"/>
                </a:solidFill>
                <a:latin typeface="Calibri" panose="020F0502020204030204"/>
              </a:rPr>
              <a:t>Phil </a:t>
            </a:r>
            <a:r>
              <a:rPr lang="en-US" sz="600" dirty="0" err="1">
                <a:solidFill>
                  <a:prstClr val="black"/>
                </a:solidFill>
                <a:latin typeface="Calibri" panose="020F0502020204030204"/>
              </a:rPr>
              <a:t>Tittensor</a:t>
            </a:r>
            <a:endParaRPr lang="en-US" sz="600" dirty="0">
              <a:solidFill>
                <a:prstClr val="black"/>
              </a:solidFill>
              <a:latin typeface="Calibri" panose="020F0502020204030204"/>
            </a:endParaRPr>
          </a:p>
        </p:txBody>
      </p:sp>
      <p:sp>
        <p:nvSpPr>
          <p:cNvPr id="47" name="TextBox 46">
            <a:extLst>
              <a:ext uri="{FF2B5EF4-FFF2-40B4-BE49-F238E27FC236}">
                <a16:creationId xmlns:a16="http://schemas.microsoft.com/office/drawing/2014/main" id="{C59690D8-F624-CE1A-33B3-FD3F52ABB085}"/>
              </a:ext>
            </a:extLst>
          </p:cNvPr>
          <p:cNvSpPr txBox="1"/>
          <p:nvPr/>
        </p:nvSpPr>
        <p:spPr>
          <a:xfrm>
            <a:off x="7573412" y="4160856"/>
            <a:ext cx="919361" cy="438582"/>
          </a:xfrm>
          <a:prstGeom prst="rect">
            <a:avLst/>
          </a:prstGeom>
          <a:noFill/>
        </p:spPr>
        <p:txBody>
          <a:bodyPr wrap="square" rtlCol="0">
            <a:spAutoFit/>
          </a:bodyPr>
          <a:lstStyle/>
          <a:p>
            <a:pPr algn="ctr" defTabSz="342900"/>
            <a:r>
              <a:rPr lang="en-US" sz="750" b="1" dirty="0">
                <a:solidFill>
                  <a:prstClr val="black"/>
                </a:solidFill>
                <a:latin typeface="Calibri" panose="020F0502020204030204"/>
              </a:rPr>
              <a:t>Public </a:t>
            </a:r>
          </a:p>
          <a:p>
            <a:pPr algn="ctr" defTabSz="342900"/>
            <a:r>
              <a:rPr lang="en-US" sz="750" b="1" dirty="0">
                <a:solidFill>
                  <a:prstClr val="black"/>
                </a:solidFill>
                <a:latin typeface="Calibri" panose="020F0502020204030204"/>
              </a:rPr>
              <a:t>and patient members</a:t>
            </a:r>
          </a:p>
        </p:txBody>
      </p:sp>
      <p:pic>
        <p:nvPicPr>
          <p:cNvPr id="48" name="图片 1">
            <a:extLst>
              <a:ext uri="{FF2B5EF4-FFF2-40B4-BE49-F238E27FC236}">
                <a16:creationId xmlns:a16="http://schemas.microsoft.com/office/drawing/2014/main" id="{F39F1FD6-F311-0CC6-C427-BE7F036AAD08}"/>
              </a:ext>
            </a:extLst>
          </p:cNvPr>
          <p:cNvPicPr>
            <a:picLocks noChangeAspect="1"/>
          </p:cNvPicPr>
          <p:nvPr/>
        </p:nvPicPr>
        <p:blipFill rotWithShape="1">
          <a:blip r:embed="rId24"/>
          <a:srcRect t="7877"/>
          <a:stretch/>
        </p:blipFill>
        <p:spPr>
          <a:xfrm>
            <a:off x="7713515" y="2887664"/>
            <a:ext cx="565950" cy="712984"/>
          </a:xfrm>
          <a:prstGeom prst="rect">
            <a:avLst/>
          </a:prstGeom>
          <a:noFill/>
          <a:ln>
            <a:noFill/>
          </a:ln>
        </p:spPr>
      </p:pic>
      <p:sp>
        <p:nvSpPr>
          <p:cNvPr id="49" name="TextBox 48">
            <a:extLst>
              <a:ext uri="{FF2B5EF4-FFF2-40B4-BE49-F238E27FC236}">
                <a16:creationId xmlns:a16="http://schemas.microsoft.com/office/drawing/2014/main" id="{9B8DDA9A-5A66-F264-0492-5687D0DC5FF0}"/>
              </a:ext>
            </a:extLst>
          </p:cNvPr>
          <p:cNvSpPr txBox="1"/>
          <p:nvPr/>
        </p:nvSpPr>
        <p:spPr>
          <a:xfrm>
            <a:off x="7537985" y="3586034"/>
            <a:ext cx="894670" cy="392415"/>
          </a:xfrm>
          <a:prstGeom prst="rect">
            <a:avLst/>
          </a:prstGeom>
          <a:noFill/>
        </p:spPr>
        <p:txBody>
          <a:bodyPr wrap="square" rtlCol="0">
            <a:spAutoFit/>
          </a:bodyPr>
          <a:lstStyle/>
          <a:p>
            <a:pPr algn="ctr" defTabSz="342900"/>
            <a:r>
              <a:rPr lang="en-US" dirty="0">
                <a:solidFill>
                  <a:prstClr val="black"/>
                </a:solidFill>
                <a:latin typeface="Calibri" panose="020F0502020204030204"/>
              </a:rPr>
              <a:t>🇨🇳 </a:t>
            </a:r>
          </a:p>
          <a:p>
            <a:pPr algn="ctr" defTabSz="342900"/>
            <a:r>
              <a:rPr lang="en-US" sz="600" dirty="0" err="1">
                <a:solidFill>
                  <a:prstClr val="black"/>
                </a:solidFill>
                <a:latin typeface="Calibri" panose="020F0502020204030204"/>
              </a:rPr>
              <a:t>Qun</a:t>
            </a:r>
            <a:r>
              <a:rPr lang="en-US" sz="600" dirty="0">
                <a:solidFill>
                  <a:prstClr val="black"/>
                </a:solidFill>
                <a:latin typeface="Calibri" panose="020F0502020204030204"/>
              </a:rPr>
              <a:t> Wang</a:t>
            </a:r>
          </a:p>
        </p:txBody>
      </p:sp>
      <p:pic>
        <p:nvPicPr>
          <p:cNvPr id="50" name="Picture 49" descr="A person with long hair&#10;&#10;Description automatically generated with medium confidence">
            <a:extLst>
              <a:ext uri="{FF2B5EF4-FFF2-40B4-BE49-F238E27FC236}">
                <a16:creationId xmlns:a16="http://schemas.microsoft.com/office/drawing/2014/main" id="{699CFBA9-0670-2E1E-BE17-1AE9F4B8E0E8}"/>
              </a:ext>
            </a:extLst>
          </p:cNvPr>
          <p:cNvPicPr>
            <a:picLocks noChangeAspect="1"/>
          </p:cNvPicPr>
          <p:nvPr/>
        </p:nvPicPr>
        <p:blipFill>
          <a:blip r:embed="rId25"/>
          <a:stretch>
            <a:fillRect/>
          </a:stretch>
        </p:blipFill>
        <p:spPr>
          <a:xfrm>
            <a:off x="7087438" y="3985973"/>
            <a:ext cx="508715" cy="682214"/>
          </a:xfrm>
          <a:prstGeom prst="rect">
            <a:avLst/>
          </a:prstGeom>
        </p:spPr>
      </p:pic>
      <p:sp>
        <p:nvSpPr>
          <p:cNvPr id="51" name="TextBox 50">
            <a:extLst>
              <a:ext uri="{FF2B5EF4-FFF2-40B4-BE49-F238E27FC236}">
                <a16:creationId xmlns:a16="http://schemas.microsoft.com/office/drawing/2014/main" id="{1CABA4D0-968B-AE23-9359-62D3CC2929C5}"/>
              </a:ext>
            </a:extLst>
          </p:cNvPr>
          <p:cNvSpPr txBox="1"/>
          <p:nvPr/>
        </p:nvSpPr>
        <p:spPr>
          <a:xfrm>
            <a:off x="7010640" y="4718876"/>
            <a:ext cx="894670" cy="184666"/>
          </a:xfrm>
          <a:prstGeom prst="rect">
            <a:avLst/>
          </a:prstGeom>
          <a:noFill/>
        </p:spPr>
        <p:txBody>
          <a:bodyPr wrap="square" rtlCol="0">
            <a:spAutoFit/>
          </a:bodyPr>
          <a:lstStyle/>
          <a:p>
            <a:pPr defTabSz="342900"/>
            <a:r>
              <a:rPr lang="en-US" sz="600" dirty="0">
                <a:solidFill>
                  <a:prstClr val="black"/>
                </a:solidFill>
                <a:latin typeface="Calibri" panose="020F0502020204030204"/>
              </a:rPr>
              <a:t>Abbie Fearon</a:t>
            </a:r>
          </a:p>
        </p:txBody>
      </p:sp>
      <p:pic>
        <p:nvPicPr>
          <p:cNvPr id="52" name="Picture 2">
            <a:extLst>
              <a:ext uri="{FF2B5EF4-FFF2-40B4-BE49-F238E27FC236}">
                <a16:creationId xmlns:a16="http://schemas.microsoft.com/office/drawing/2014/main" id="{58B8A30B-D5FE-92D2-7113-2A900DCDF03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553668" y="3918409"/>
            <a:ext cx="605933" cy="77925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a:extLst>
              <a:ext uri="{FF2B5EF4-FFF2-40B4-BE49-F238E27FC236}">
                <a16:creationId xmlns:a16="http://schemas.microsoft.com/office/drawing/2014/main" id="{0D918E97-6A9E-80D8-568E-5E1DF3069A7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111192" y="575166"/>
            <a:ext cx="638423" cy="81694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a:extLst>
              <a:ext uri="{FF2B5EF4-FFF2-40B4-BE49-F238E27FC236}">
                <a16:creationId xmlns:a16="http://schemas.microsoft.com/office/drawing/2014/main" id="{97AA35DC-946E-C923-1BDD-EE909FEF3B6A}"/>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141980" y="2843024"/>
            <a:ext cx="588626" cy="78507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a:extLst>
              <a:ext uri="{FF2B5EF4-FFF2-40B4-BE49-F238E27FC236}">
                <a16:creationId xmlns:a16="http://schemas.microsoft.com/office/drawing/2014/main" id="{A6405DDA-DA0B-5DB0-8419-32ADD94D8548}"/>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134755" y="1736443"/>
            <a:ext cx="618024" cy="795313"/>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77E401D9-C228-8205-4962-24E9C5ABD9D0}"/>
              </a:ext>
            </a:extLst>
          </p:cNvPr>
          <p:cNvSpPr txBox="1"/>
          <p:nvPr/>
        </p:nvSpPr>
        <p:spPr>
          <a:xfrm>
            <a:off x="3994734" y="1378814"/>
            <a:ext cx="894670" cy="392415"/>
          </a:xfrm>
          <a:prstGeom prst="rect">
            <a:avLst/>
          </a:prstGeom>
          <a:noFill/>
        </p:spPr>
        <p:txBody>
          <a:bodyPr wrap="square" rtlCol="0">
            <a:spAutoFit/>
          </a:bodyPr>
          <a:lstStyle/>
          <a:p>
            <a:pPr algn="ctr" defTabSz="342900"/>
            <a:r>
              <a:rPr lang="en-US" dirty="0">
                <a:solidFill>
                  <a:prstClr val="black"/>
                </a:solidFill>
                <a:latin typeface="Calibri" panose="020F0502020204030204"/>
              </a:rPr>
              <a:t>🇬🇧 </a:t>
            </a:r>
          </a:p>
          <a:p>
            <a:pPr algn="ctr" defTabSz="342900"/>
            <a:r>
              <a:rPr lang="en-US" sz="600" dirty="0">
                <a:solidFill>
                  <a:prstClr val="black"/>
                </a:solidFill>
                <a:latin typeface="Calibri" panose="020F0502020204030204"/>
              </a:rPr>
              <a:t>Tony Marson</a:t>
            </a:r>
          </a:p>
        </p:txBody>
      </p:sp>
      <p:sp>
        <p:nvSpPr>
          <p:cNvPr id="57" name="TextBox 56">
            <a:extLst>
              <a:ext uri="{FF2B5EF4-FFF2-40B4-BE49-F238E27FC236}">
                <a16:creationId xmlns:a16="http://schemas.microsoft.com/office/drawing/2014/main" id="{4E27C1B3-0332-3F3D-785F-04DFEFE127A2}"/>
              </a:ext>
            </a:extLst>
          </p:cNvPr>
          <p:cNvSpPr txBox="1"/>
          <p:nvPr/>
        </p:nvSpPr>
        <p:spPr>
          <a:xfrm>
            <a:off x="4002112" y="2511370"/>
            <a:ext cx="894670" cy="392415"/>
          </a:xfrm>
          <a:prstGeom prst="rect">
            <a:avLst/>
          </a:prstGeom>
          <a:noFill/>
        </p:spPr>
        <p:txBody>
          <a:bodyPr wrap="square" rtlCol="0">
            <a:spAutoFit/>
          </a:bodyPr>
          <a:lstStyle/>
          <a:p>
            <a:pPr algn="ctr" defTabSz="342900"/>
            <a:r>
              <a:rPr lang="en-US" dirty="0">
                <a:solidFill>
                  <a:prstClr val="black"/>
                </a:solidFill>
                <a:latin typeface="Calibri" panose="020F0502020204030204"/>
              </a:rPr>
              <a:t>🇬🇧 </a:t>
            </a:r>
          </a:p>
          <a:p>
            <a:pPr algn="ctr" defTabSz="342900"/>
            <a:r>
              <a:rPr lang="en-US" sz="600" dirty="0">
                <a:solidFill>
                  <a:prstClr val="black"/>
                </a:solidFill>
                <a:latin typeface="Calibri" panose="020F0502020204030204"/>
              </a:rPr>
              <a:t>Adam Noble</a:t>
            </a:r>
          </a:p>
        </p:txBody>
      </p:sp>
      <p:sp>
        <p:nvSpPr>
          <p:cNvPr id="58" name="TextBox 57">
            <a:extLst>
              <a:ext uri="{FF2B5EF4-FFF2-40B4-BE49-F238E27FC236}">
                <a16:creationId xmlns:a16="http://schemas.microsoft.com/office/drawing/2014/main" id="{D605E4F3-B41D-B022-7404-40F3F36248D7}"/>
              </a:ext>
            </a:extLst>
          </p:cNvPr>
          <p:cNvSpPr txBox="1"/>
          <p:nvPr/>
        </p:nvSpPr>
        <p:spPr>
          <a:xfrm>
            <a:off x="4002111" y="3621503"/>
            <a:ext cx="894670" cy="392415"/>
          </a:xfrm>
          <a:prstGeom prst="rect">
            <a:avLst/>
          </a:prstGeom>
          <a:noFill/>
        </p:spPr>
        <p:txBody>
          <a:bodyPr wrap="square" rtlCol="0">
            <a:spAutoFit/>
          </a:bodyPr>
          <a:lstStyle/>
          <a:p>
            <a:pPr algn="ctr" defTabSz="342900"/>
            <a:r>
              <a:rPr lang="en-US" dirty="0">
                <a:solidFill>
                  <a:prstClr val="black"/>
                </a:solidFill>
                <a:latin typeface="Calibri" panose="020F0502020204030204"/>
              </a:rPr>
              <a:t>🇬🇧 </a:t>
            </a:r>
          </a:p>
          <a:p>
            <a:pPr algn="ctr" defTabSz="342900"/>
            <a:r>
              <a:rPr lang="en-US" sz="600" dirty="0">
                <a:solidFill>
                  <a:prstClr val="black"/>
                </a:solidFill>
                <a:latin typeface="Calibri" panose="020F0502020204030204"/>
              </a:rPr>
              <a:t>Paula Williamson</a:t>
            </a:r>
          </a:p>
        </p:txBody>
      </p:sp>
      <p:sp>
        <p:nvSpPr>
          <p:cNvPr id="59" name="TextBox 58">
            <a:extLst>
              <a:ext uri="{FF2B5EF4-FFF2-40B4-BE49-F238E27FC236}">
                <a16:creationId xmlns:a16="http://schemas.microsoft.com/office/drawing/2014/main" id="{ADB2F398-DC9C-98BB-E3DA-66B16B4FEB78}"/>
              </a:ext>
            </a:extLst>
          </p:cNvPr>
          <p:cNvSpPr txBox="1"/>
          <p:nvPr/>
        </p:nvSpPr>
        <p:spPr>
          <a:xfrm>
            <a:off x="5224415" y="4557295"/>
            <a:ext cx="1257536" cy="392415"/>
          </a:xfrm>
          <a:prstGeom prst="rect">
            <a:avLst/>
          </a:prstGeom>
          <a:noFill/>
        </p:spPr>
        <p:txBody>
          <a:bodyPr wrap="square" rtlCol="0">
            <a:spAutoFit/>
          </a:bodyPr>
          <a:lstStyle/>
          <a:p>
            <a:pPr algn="ctr" defTabSz="342900"/>
            <a:r>
              <a:rPr lang="en-US" dirty="0">
                <a:solidFill>
                  <a:prstClr val="black"/>
                </a:solidFill>
                <a:latin typeface="Calibri" panose="020F0502020204030204"/>
              </a:rPr>
              <a:t> </a:t>
            </a:r>
          </a:p>
          <a:p>
            <a:pPr algn="ctr" defTabSz="342900"/>
            <a:r>
              <a:rPr lang="en-US" sz="600" dirty="0">
                <a:solidFill>
                  <a:prstClr val="black"/>
                </a:solidFill>
                <a:latin typeface="Calibri" panose="020F0502020204030204"/>
              </a:rPr>
              <a:t>James Mitchell </a:t>
            </a:r>
          </a:p>
        </p:txBody>
      </p:sp>
      <p:sp>
        <p:nvSpPr>
          <p:cNvPr id="60" name="TextBox 59">
            <a:extLst>
              <a:ext uri="{FF2B5EF4-FFF2-40B4-BE49-F238E27FC236}">
                <a16:creationId xmlns:a16="http://schemas.microsoft.com/office/drawing/2014/main" id="{2ABA5857-3857-E976-C3BD-0A6F5729E181}"/>
              </a:ext>
            </a:extLst>
          </p:cNvPr>
          <p:cNvSpPr txBox="1"/>
          <p:nvPr/>
        </p:nvSpPr>
        <p:spPr>
          <a:xfrm>
            <a:off x="4764734" y="4233579"/>
            <a:ext cx="919361" cy="207749"/>
          </a:xfrm>
          <a:prstGeom prst="rect">
            <a:avLst/>
          </a:prstGeom>
          <a:noFill/>
        </p:spPr>
        <p:txBody>
          <a:bodyPr wrap="square" rtlCol="0">
            <a:spAutoFit/>
          </a:bodyPr>
          <a:lstStyle/>
          <a:p>
            <a:pPr algn="ctr" defTabSz="342900"/>
            <a:r>
              <a:rPr lang="en-US" sz="750" b="1" dirty="0">
                <a:solidFill>
                  <a:prstClr val="black"/>
                </a:solidFill>
                <a:latin typeface="Calibri" panose="020F0502020204030204"/>
              </a:rPr>
              <a:t>Project lead</a:t>
            </a:r>
          </a:p>
        </p:txBody>
      </p:sp>
    </p:spTree>
    <p:extLst>
      <p:ext uri="{BB962C8B-B14F-4D97-AF65-F5344CB8AC3E}">
        <p14:creationId xmlns:p14="http://schemas.microsoft.com/office/powerpoint/2010/main" val="152669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9"/>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1"/>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2"/>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53"/>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4"/>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5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6"/>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6" grpId="0"/>
      <p:bldP spid="18" grpId="0"/>
      <p:bldP spid="20" grpId="0"/>
      <p:bldP spid="22" grpId="0"/>
      <p:bldP spid="24" grpId="0"/>
      <p:bldP spid="26" grpId="0"/>
      <p:bldP spid="28" grpId="0"/>
      <p:bldP spid="30" grpId="0"/>
      <p:bldP spid="32" grpId="0"/>
      <p:bldP spid="34" grpId="0"/>
      <p:bldP spid="36" grpId="0"/>
      <p:bldP spid="38" grpId="0"/>
      <p:bldP spid="40" grpId="0"/>
      <p:bldP spid="42" grpId="0"/>
      <p:bldP spid="44" grpId="0"/>
      <p:bldP spid="46" grpId="0"/>
      <p:bldP spid="47" grpId="0"/>
      <p:bldP spid="49" grpId="0"/>
      <p:bldP spid="51" grpId="0"/>
      <p:bldP spid="56" grpId="0"/>
      <p:bldP spid="57" grpId="0"/>
      <p:bldP spid="58" grpId="0"/>
      <p:bldP spid="59" grpId="0"/>
      <p:bldP spid="6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ontent Placeholder 4">
            <a:extLst>
              <a:ext uri="{FF2B5EF4-FFF2-40B4-BE49-F238E27FC236}">
                <a16:creationId xmlns:a16="http://schemas.microsoft.com/office/drawing/2014/main" id="{9E52868D-1058-AB2B-68D8-0A9915A7D6DE}"/>
              </a:ext>
            </a:extLst>
          </p:cNvPr>
          <p:cNvSpPr>
            <a:spLocks noGrp="1"/>
          </p:cNvSpPr>
          <p:nvPr>
            <p:ph idx="1"/>
          </p:nvPr>
        </p:nvSpPr>
        <p:spPr>
          <a:xfrm>
            <a:off x="492786" y="1601646"/>
            <a:ext cx="9732282" cy="3654707"/>
          </a:xfrm>
        </p:spPr>
        <p:txBody>
          <a:bodyPr>
            <a:normAutofit/>
          </a:bodyPr>
          <a:lstStyle/>
          <a:p>
            <a:pPr marL="285750" marR="0" lvl="0" indent="-285750" algn="l" rtl="0">
              <a:lnSpc>
                <a:spcPct val="150000"/>
              </a:lnSpc>
              <a:spcBef>
                <a:spcPts val="0"/>
              </a:spcBef>
              <a:spcAft>
                <a:spcPts val="0"/>
              </a:spcAft>
              <a:buClr>
                <a:srgbClr val="512B79"/>
              </a:buClr>
              <a:buSzPts val="2800"/>
              <a:buFont typeface="Arial"/>
              <a:buChar char="•"/>
            </a:pPr>
            <a:endParaRPr lang="en-US" sz="1400" dirty="0">
              <a:solidFill>
                <a:srgbClr val="512B79"/>
              </a:solidFill>
              <a:latin typeface="Arial"/>
              <a:cs typeface="Arial"/>
              <a:sym typeface="Arial"/>
            </a:endParaRPr>
          </a:p>
          <a:p>
            <a:pPr marL="0" marR="0" lvl="0" indent="0" algn="l" rtl="0">
              <a:lnSpc>
                <a:spcPct val="150000"/>
              </a:lnSpc>
              <a:spcBef>
                <a:spcPts val="0"/>
              </a:spcBef>
              <a:spcAft>
                <a:spcPts val="0"/>
              </a:spcAft>
              <a:buClr>
                <a:srgbClr val="512B79"/>
              </a:buClr>
              <a:buSzPts val="2800"/>
              <a:buNone/>
            </a:pPr>
            <a:endParaRPr lang="en-US" sz="1400" dirty="0"/>
          </a:p>
        </p:txBody>
      </p:sp>
      <p:pic>
        <p:nvPicPr>
          <p:cNvPr id="4" name="Picture 3">
            <a:extLst>
              <a:ext uri="{FF2B5EF4-FFF2-40B4-BE49-F238E27FC236}">
                <a16:creationId xmlns:a16="http://schemas.microsoft.com/office/drawing/2014/main" id="{60707EF2-E92F-28E4-8ABD-3566C86AB4CE}"/>
              </a:ext>
            </a:extLst>
          </p:cNvPr>
          <p:cNvPicPr>
            <a:picLocks noChangeAspect="1"/>
          </p:cNvPicPr>
          <p:nvPr/>
        </p:nvPicPr>
        <p:blipFill rotWithShape="1">
          <a:blip r:embed="rId3"/>
          <a:srcRect b="8512"/>
          <a:stretch/>
        </p:blipFill>
        <p:spPr>
          <a:xfrm>
            <a:off x="367164" y="510540"/>
            <a:ext cx="7044289" cy="3922309"/>
          </a:xfrm>
          <a:prstGeom prst="rect">
            <a:avLst/>
          </a:prstGeom>
        </p:spPr>
      </p:pic>
      <p:pic>
        <p:nvPicPr>
          <p:cNvPr id="5" name="Picture 6">
            <a:extLst>
              <a:ext uri="{FF2B5EF4-FFF2-40B4-BE49-F238E27FC236}">
                <a16:creationId xmlns:a16="http://schemas.microsoft.com/office/drawing/2014/main" id="{0D477CB4-8906-9510-E2BC-AAB6BAB20A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233" t="8467" r="4170" b="8983"/>
          <a:stretch>
            <a:fillRect/>
          </a:stretch>
        </p:blipFill>
        <p:spPr bwMode="auto">
          <a:xfrm>
            <a:off x="8078470" y="164635"/>
            <a:ext cx="877544" cy="3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6516C2D-CF3F-BD07-7154-EA58242A408B}"/>
              </a:ext>
            </a:extLst>
          </p:cNvPr>
          <p:cNvSpPr txBox="1"/>
          <p:nvPr/>
        </p:nvSpPr>
        <p:spPr>
          <a:xfrm>
            <a:off x="5625014" y="2463135"/>
            <a:ext cx="1540634" cy="400110"/>
          </a:xfrm>
          <a:prstGeom prst="rect">
            <a:avLst/>
          </a:prstGeom>
          <a:noFill/>
        </p:spPr>
        <p:txBody>
          <a:bodyPr wrap="square" rtlCol="0">
            <a:spAutoFit/>
          </a:bodyPr>
          <a:lstStyle/>
          <a:p>
            <a:r>
              <a:rPr lang="en-US" sz="1000" dirty="0"/>
              <a:t>n=75 studies, views of &gt;2300 PWE</a:t>
            </a:r>
          </a:p>
        </p:txBody>
      </p:sp>
      <p:sp>
        <p:nvSpPr>
          <p:cNvPr id="7" name="TextBox 6">
            <a:extLst>
              <a:ext uri="{FF2B5EF4-FFF2-40B4-BE49-F238E27FC236}">
                <a16:creationId xmlns:a16="http://schemas.microsoft.com/office/drawing/2014/main" id="{F4653D95-3476-5783-63EE-30CB539E9808}"/>
              </a:ext>
            </a:extLst>
          </p:cNvPr>
          <p:cNvSpPr txBox="1"/>
          <p:nvPr/>
        </p:nvSpPr>
        <p:spPr>
          <a:xfrm>
            <a:off x="2086217" y="3016453"/>
            <a:ext cx="1817897" cy="553998"/>
          </a:xfrm>
          <a:prstGeom prst="rect">
            <a:avLst/>
          </a:prstGeom>
          <a:noFill/>
        </p:spPr>
        <p:txBody>
          <a:bodyPr wrap="square" rtlCol="0">
            <a:spAutoFit/>
          </a:bodyPr>
          <a:lstStyle/>
          <a:p>
            <a:r>
              <a:rPr lang="en-US" sz="1000" dirty="0"/>
              <a:t>n=104 phase III/IV interventional studies from registries</a:t>
            </a:r>
          </a:p>
        </p:txBody>
      </p:sp>
      <p:sp>
        <p:nvSpPr>
          <p:cNvPr id="8" name="TextBox 7">
            <a:extLst>
              <a:ext uri="{FF2B5EF4-FFF2-40B4-BE49-F238E27FC236}">
                <a16:creationId xmlns:a16="http://schemas.microsoft.com/office/drawing/2014/main" id="{7A300CBB-6CE5-D5D2-DDDC-8A669DCD2AFA}"/>
              </a:ext>
            </a:extLst>
          </p:cNvPr>
          <p:cNvSpPr txBox="1"/>
          <p:nvPr/>
        </p:nvSpPr>
        <p:spPr>
          <a:xfrm>
            <a:off x="5418666" y="4125951"/>
            <a:ext cx="1540633" cy="261610"/>
          </a:xfrm>
          <a:prstGeom prst="rect">
            <a:avLst/>
          </a:prstGeom>
          <a:noFill/>
        </p:spPr>
        <p:txBody>
          <a:bodyPr wrap="square" rtlCol="0">
            <a:spAutoFit/>
          </a:bodyPr>
          <a:lstStyle/>
          <a:p>
            <a:r>
              <a:rPr lang="en-US" sz="1100" b="1" dirty="0"/>
              <a:t>n=42 outcomes</a:t>
            </a:r>
          </a:p>
        </p:txBody>
      </p:sp>
      <p:pic>
        <p:nvPicPr>
          <p:cNvPr id="3" name="Picture 2" descr="A logo of a brain&#10;&#10;Description automatically generated">
            <a:extLst>
              <a:ext uri="{FF2B5EF4-FFF2-40B4-BE49-F238E27FC236}">
                <a16:creationId xmlns:a16="http://schemas.microsoft.com/office/drawing/2014/main" id="{CB237A58-37AC-2680-22CA-D82F0FB53B49}"/>
              </a:ext>
            </a:extLst>
          </p:cNvPr>
          <p:cNvPicPr>
            <a:picLocks noChangeAspect="1"/>
          </p:cNvPicPr>
          <p:nvPr/>
        </p:nvPicPr>
        <p:blipFill>
          <a:blip r:embed="rId5"/>
          <a:stretch>
            <a:fillRect/>
          </a:stretch>
        </p:blipFill>
        <p:spPr>
          <a:xfrm>
            <a:off x="7497647" y="-1619"/>
            <a:ext cx="1646353" cy="1424539"/>
          </a:xfrm>
          <a:prstGeom prst="roundRect">
            <a:avLst/>
          </a:prstGeom>
        </p:spPr>
      </p:pic>
    </p:spTree>
    <p:extLst>
      <p:ext uri="{BB962C8B-B14F-4D97-AF65-F5344CB8AC3E}">
        <p14:creationId xmlns:p14="http://schemas.microsoft.com/office/powerpoint/2010/main" val="295980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174DFE61-DD19-EA46-9DA8-768694C227D3}"/>
              </a:ext>
            </a:extLst>
          </p:cNvPr>
          <p:cNvSpPr>
            <a:spLocks noGrp="1"/>
          </p:cNvSpPr>
          <p:nvPr>
            <p:ph type="title"/>
          </p:nvPr>
        </p:nvSpPr>
        <p:spPr>
          <a:xfrm>
            <a:off x="348617" y="226504"/>
            <a:ext cx="7972426" cy="738188"/>
          </a:xfrm>
        </p:spPr>
        <p:txBody>
          <a:bodyPr>
            <a:noAutofit/>
          </a:bodyPr>
          <a:lstStyle/>
          <a:p>
            <a:r>
              <a:rPr lang="en-GB" sz="3600" i="1" u="none" strike="noStrike" dirty="0">
                <a:effectLst/>
                <a:latin typeface="Calibri" panose="020F0502020204030204" pitchFamily="34" charset="0"/>
              </a:rPr>
              <a:t>Meaningful outcomes for people with epilepsy</a:t>
            </a:r>
            <a:endParaRPr lang="en-US" sz="3600" dirty="0"/>
          </a:p>
        </p:txBody>
      </p:sp>
      <p:sp>
        <p:nvSpPr>
          <p:cNvPr id="9" name="Content Placeholder 4">
            <a:extLst>
              <a:ext uri="{FF2B5EF4-FFF2-40B4-BE49-F238E27FC236}">
                <a16:creationId xmlns:a16="http://schemas.microsoft.com/office/drawing/2014/main" id="{802393B0-A9C3-2449-9EC6-CEF0023ED15B}"/>
              </a:ext>
            </a:extLst>
          </p:cNvPr>
          <p:cNvSpPr>
            <a:spLocks noGrp="1"/>
          </p:cNvSpPr>
          <p:nvPr>
            <p:ph idx="1"/>
          </p:nvPr>
        </p:nvSpPr>
        <p:spPr>
          <a:xfrm>
            <a:off x="332183" y="1476275"/>
            <a:ext cx="7966709" cy="3217169"/>
          </a:xfrm>
        </p:spPr>
        <p:txBody>
          <a:bodyPr>
            <a:normAutofit/>
          </a:bodyPr>
          <a:lstStyle/>
          <a:p>
            <a:pPr marL="0" indent="0">
              <a:buNone/>
            </a:pPr>
            <a:endParaRPr lang="en-US" sz="2000" b="1" i="1" dirty="0">
              <a:latin typeface="Montserrat" pitchFamily="2" charset="77"/>
            </a:endParaRPr>
          </a:p>
          <a:p>
            <a:pPr marL="342900" indent="-342900">
              <a:buAutoNum type="arabicPeriod"/>
            </a:pPr>
            <a:r>
              <a:rPr lang="en-US" sz="2000" b="1" i="1" dirty="0">
                <a:latin typeface="Montserrat" pitchFamily="2" charset="77"/>
              </a:rPr>
              <a:t>What is current practice in UK</a:t>
            </a:r>
          </a:p>
          <a:p>
            <a:pPr marL="342900" indent="-342900">
              <a:buAutoNum type="arabicPeriod"/>
            </a:pPr>
            <a:r>
              <a:rPr lang="en-US" sz="2000" b="1" i="1" dirty="0">
                <a:latin typeface="Montserrat" pitchFamily="2" charset="77"/>
              </a:rPr>
              <a:t>HRQOL within the context of epilepsy</a:t>
            </a:r>
          </a:p>
          <a:p>
            <a:pPr marL="342900" indent="-342900">
              <a:buAutoNum type="arabicPeriod"/>
            </a:pPr>
            <a:r>
              <a:rPr lang="en-US" sz="2000" b="1" i="1" dirty="0">
                <a:latin typeface="Montserrat" pitchFamily="2" charset="77"/>
              </a:rPr>
              <a:t>Stakeholder driven consensus exercises defining meaningful outcomes / Core Outcome Sets</a:t>
            </a:r>
          </a:p>
          <a:p>
            <a:pPr marL="342900" indent="-342900">
              <a:buAutoNum type="arabicPeriod"/>
            </a:pPr>
            <a:r>
              <a:rPr lang="en-US" sz="2000" b="1" i="1" dirty="0">
                <a:latin typeface="Montserrat" pitchFamily="2" charset="77"/>
              </a:rPr>
              <a:t>What do the consensus exercises say we should measure in clinic?</a:t>
            </a:r>
          </a:p>
          <a:p>
            <a:pPr marL="342900" indent="-342900">
              <a:buAutoNum type="arabicPeriod"/>
            </a:pPr>
            <a:r>
              <a:rPr lang="en-US" sz="2000" b="1" i="1" dirty="0">
                <a:latin typeface="Montserrat" pitchFamily="2" charset="77"/>
              </a:rPr>
              <a:t>Group discussions about routine outcome measurement PROM use in NHS clinics</a:t>
            </a:r>
          </a:p>
          <a:p>
            <a:pPr marL="342900" indent="-342900">
              <a:buAutoNum type="arabicPeriod"/>
            </a:pPr>
            <a:endParaRPr lang="en-US" sz="1600" b="1" i="1" dirty="0">
              <a:latin typeface="Montserrat" pitchFamily="2" charset="77"/>
            </a:endParaRPr>
          </a:p>
          <a:p>
            <a:pPr marL="342900" indent="-342900">
              <a:buAutoNum type="arabicPeriod"/>
            </a:pPr>
            <a:endParaRPr lang="en-US" sz="1600" b="1" i="1" dirty="0">
              <a:latin typeface="Montserrat" pitchFamily="2" charset="77"/>
            </a:endParaRPr>
          </a:p>
          <a:p>
            <a:pPr marL="342900" indent="-342900">
              <a:buAutoNum type="arabicPeriod"/>
            </a:pPr>
            <a:endParaRPr lang="en-US" sz="1600" b="1" i="1" dirty="0">
              <a:latin typeface="Montserrat" pitchFamily="2" charset="77"/>
            </a:endParaRPr>
          </a:p>
          <a:p>
            <a:pPr marL="342900" indent="-342900">
              <a:buAutoNum type="arabicPeriod"/>
            </a:pPr>
            <a:endParaRPr lang="en-US" sz="1600" b="1" i="1" dirty="0">
              <a:latin typeface="Montserrat" pitchFamily="2" charset="77"/>
            </a:endParaRPr>
          </a:p>
          <a:p>
            <a:pPr marL="0" indent="0">
              <a:buNone/>
            </a:pPr>
            <a:endParaRPr lang="en-US" sz="1600" b="1" i="1" dirty="0">
              <a:latin typeface="Montserrat" pitchFamily="2" charset="77"/>
            </a:endParaRPr>
          </a:p>
          <a:p>
            <a:pPr marL="0" indent="0">
              <a:buNone/>
            </a:pPr>
            <a:endParaRPr lang="en-US" sz="1600" b="1" i="1" dirty="0">
              <a:latin typeface="Montserrat" pitchFamily="2" charset="77"/>
            </a:endParaRPr>
          </a:p>
          <a:p>
            <a:pPr marL="342900" indent="-342900">
              <a:buAutoNum type="arabicPeriod"/>
            </a:pPr>
            <a:endParaRPr lang="en-US" sz="1600" b="1" i="1" dirty="0">
              <a:latin typeface="Montserrat" pitchFamily="2" charset="77"/>
            </a:endParaRPr>
          </a:p>
          <a:p>
            <a:pPr marL="146304" indent="-146304">
              <a:lnSpc>
                <a:spcPct val="95000"/>
              </a:lnSpc>
              <a:spcBef>
                <a:spcPts val="800"/>
              </a:spcBef>
            </a:pPr>
            <a:endParaRPr lang="en-US" sz="1600" dirty="0">
              <a:solidFill>
                <a:srgbClr val="000000"/>
              </a:solidFill>
            </a:endParaRPr>
          </a:p>
        </p:txBody>
      </p:sp>
      <p:sp>
        <p:nvSpPr>
          <p:cNvPr id="5" name="Slide Number Placeholder 4">
            <a:extLst>
              <a:ext uri="{FF2B5EF4-FFF2-40B4-BE49-F238E27FC236}">
                <a16:creationId xmlns:a16="http://schemas.microsoft.com/office/drawing/2014/main" id="{B0BB19B2-BA21-3E40-B012-E5C88D895B7C}"/>
              </a:ext>
            </a:extLst>
          </p:cNvPr>
          <p:cNvSpPr>
            <a:spLocks noGrp="1"/>
          </p:cNvSpPr>
          <p:nvPr>
            <p:ph type="sldNum" sz="quarter" idx="4294967295"/>
          </p:nvPr>
        </p:nvSpPr>
        <p:spPr>
          <a:xfrm>
            <a:off x="8411767" y="4693444"/>
            <a:ext cx="400050" cy="147638"/>
          </a:xfrm>
          <a:prstGeom prst="rect">
            <a:avLst/>
          </a:prstGeom>
        </p:spPr>
        <p:txBody>
          <a:bodyPr/>
          <a:lstStyle/>
          <a:p>
            <a:fld id="{33AA3FBC-51B8-426A-8893-284E5C1F6D1D}" type="slidenum">
              <a:rPr lang="en-GB" smtClean="0"/>
              <a:pPr/>
              <a:t>3</a:t>
            </a:fld>
            <a:endParaRPr lang="en-GB" dirty="0"/>
          </a:p>
        </p:txBody>
      </p:sp>
    </p:spTree>
    <p:extLst>
      <p:ext uri="{BB962C8B-B14F-4D97-AF65-F5344CB8AC3E}">
        <p14:creationId xmlns:p14="http://schemas.microsoft.com/office/powerpoint/2010/main" val="82115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BA939F-E577-833E-10B9-70A17729AC1A}"/>
              </a:ext>
            </a:extLst>
          </p:cNvPr>
          <p:cNvSpPr txBox="1">
            <a:spLocks/>
          </p:cNvSpPr>
          <p:nvPr/>
        </p:nvSpPr>
        <p:spPr>
          <a:xfrm>
            <a:off x="444190" y="178232"/>
            <a:ext cx="7972426" cy="738188"/>
          </a:xfrm>
          <a:prstGeom prst="rect">
            <a:avLst/>
          </a:prstGeom>
        </p:spPr>
        <p:txBody>
          <a:bodyPr vert="horz" lIns="0" tIns="0" rIns="0" bIns="0" rtlCol="0" anchor="t">
            <a:normAutofit/>
          </a:bodyPr>
          <a:lstStyle>
            <a:lvl1pPr algn="l" defTabSz="685800" rtl="0" eaLnBrk="1" latinLnBrk="0" hangingPunct="1">
              <a:lnSpc>
                <a:spcPct val="100000"/>
              </a:lnSpc>
              <a:spcBef>
                <a:spcPct val="0"/>
              </a:spcBef>
              <a:buNone/>
              <a:defRPr sz="2000" b="1"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EPSET Project – Outcome short list (n=42)</a:t>
            </a:r>
          </a:p>
        </p:txBody>
      </p:sp>
      <p:sp>
        <p:nvSpPr>
          <p:cNvPr id="6" name="Rounded Rectangle 5">
            <a:extLst>
              <a:ext uri="{FF2B5EF4-FFF2-40B4-BE49-F238E27FC236}">
                <a16:creationId xmlns:a16="http://schemas.microsoft.com/office/drawing/2014/main" id="{34856BB9-2A7E-3154-944B-40A70E27236B}"/>
              </a:ext>
            </a:extLst>
          </p:cNvPr>
          <p:cNvSpPr/>
          <p:nvPr/>
        </p:nvSpPr>
        <p:spPr>
          <a:xfrm>
            <a:off x="197302" y="740683"/>
            <a:ext cx="1338819" cy="476327"/>
          </a:xfrm>
          <a:prstGeom prst="roundRect">
            <a:avLst/>
          </a:prstGeom>
          <a:solidFill>
            <a:srgbClr val="D4F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Seizure frequency</a:t>
            </a:r>
          </a:p>
        </p:txBody>
      </p:sp>
      <p:sp>
        <p:nvSpPr>
          <p:cNvPr id="7" name="Rounded Rectangle 6">
            <a:extLst>
              <a:ext uri="{FF2B5EF4-FFF2-40B4-BE49-F238E27FC236}">
                <a16:creationId xmlns:a16="http://schemas.microsoft.com/office/drawing/2014/main" id="{63ADB78B-751B-44D3-3A05-8A74B8AC94BB}"/>
              </a:ext>
            </a:extLst>
          </p:cNvPr>
          <p:cNvSpPr/>
          <p:nvPr/>
        </p:nvSpPr>
        <p:spPr>
          <a:xfrm>
            <a:off x="3056340" y="734011"/>
            <a:ext cx="1338819" cy="471856"/>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HRQOL</a:t>
            </a:r>
          </a:p>
        </p:txBody>
      </p:sp>
      <p:sp>
        <p:nvSpPr>
          <p:cNvPr id="8" name="Rounded Rectangle 7">
            <a:extLst>
              <a:ext uri="{FF2B5EF4-FFF2-40B4-BE49-F238E27FC236}">
                <a16:creationId xmlns:a16="http://schemas.microsoft.com/office/drawing/2014/main" id="{CDCDA483-650C-DD52-C8A1-FBA4FF55E6F8}"/>
              </a:ext>
            </a:extLst>
          </p:cNvPr>
          <p:cNvSpPr/>
          <p:nvPr/>
        </p:nvSpPr>
        <p:spPr>
          <a:xfrm>
            <a:off x="7281050" y="1839413"/>
            <a:ext cx="1338820" cy="471856"/>
          </a:xfrm>
          <a:prstGeom prst="roundRect">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Side effects</a:t>
            </a:r>
          </a:p>
        </p:txBody>
      </p:sp>
      <p:sp>
        <p:nvSpPr>
          <p:cNvPr id="9" name="Rounded Rectangle 8">
            <a:extLst>
              <a:ext uri="{FF2B5EF4-FFF2-40B4-BE49-F238E27FC236}">
                <a16:creationId xmlns:a16="http://schemas.microsoft.com/office/drawing/2014/main" id="{3C7F6577-A54B-EACC-D44D-205E43B40388}"/>
              </a:ext>
            </a:extLst>
          </p:cNvPr>
          <p:cNvSpPr/>
          <p:nvPr/>
        </p:nvSpPr>
        <p:spPr>
          <a:xfrm>
            <a:off x="7281048" y="2413478"/>
            <a:ext cx="1338821" cy="471856"/>
          </a:xfrm>
          <a:prstGeom prst="roundRect">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Severity of side effects / adverse events</a:t>
            </a:r>
          </a:p>
        </p:txBody>
      </p:sp>
      <p:sp>
        <p:nvSpPr>
          <p:cNvPr id="10" name="Rounded Rectangle 9">
            <a:extLst>
              <a:ext uri="{FF2B5EF4-FFF2-40B4-BE49-F238E27FC236}">
                <a16:creationId xmlns:a16="http://schemas.microsoft.com/office/drawing/2014/main" id="{D7E9C485-728E-B806-2ADD-ED38898EBC5C}"/>
              </a:ext>
            </a:extLst>
          </p:cNvPr>
          <p:cNvSpPr/>
          <p:nvPr/>
        </p:nvSpPr>
        <p:spPr>
          <a:xfrm>
            <a:off x="3056340" y="1295417"/>
            <a:ext cx="1338820" cy="471856"/>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Overall health status</a:t>
            </a:r>
          </a:p>
        </p:txBody>
      </p:sp>
      <p:sp>
        <p:nvSpPr>
          <p:cNvPr id="11" name="Rounded Rectangle 10">
            <a:extLst>
              <a:ext uri="{FF2B5EF4-FFF2-40B4-BE49-F238E27FC236}">
                <a16:creationId xmlns:a16="http://schemas.microsoft.com/office/drawing/2014/main" id="{E1694290-DFE2-EBDA-040E-71388A1E908F}"/>
              </a:ext>
            </a:extLst>
          </p:cNvPr>
          <p:cNvSpPr/>
          <p:nvPr/>
        </p:nvSpPr>
        <p:spPr>
          <a:xfrm>
            <a:off x="204162" y="1854856"/>
            <a:ext cx="1338820" cy="471856"/>
          </a:xfrm>
          <a:prstGeom prst="roundRect">
            <a:avLst/>
          </a:prstGeom>
          <a:solidFill>
            <a:srgbClr val="D4F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Episode of status epilepticus</a:t>
            </a:r>
          </a:p>
        </p:txBody>
      </p:sp>
      <p:sp>
        <p:nvSpPr>
          <p:cNvPr id="12" name="Rounded Rectangle 11">
            <a:extLst>
              <a:ext uri="{FF2B5EF4-FFF2-40B4-BE49-F238E27FC236}">
                <a16:creationId xmlns:a16="http://schemas.microsoft.com/office/drawing/2014/main" id="{83A5D561-471C-316F-8439-37CD8A2A3FF5}"/>
              </a:ext>
            </a:extLst>
          </p:cNvPr>
          <p:cNvSpPr/>
          <p:nvPr/>
        </p:nvSpPr>
        <p:spPr>
          <a:xfrm>
            <a:off x="5861933" y="745162"/>
            <a:ext cx="1338820" cy="468675"/>
          </a:xfrm>
          <a:prstGeom prst="roundRect">
            <a:avLst/>
          </a:prstGeom>
          <a:solidFill>
            <a:srgbClr val="C8E08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Suicidality</a:t>
            </a:r>
          </a:p>
        </p:txBody>
      </p:sp>
      <p:sp>
        <p:nvSpPr>
          <p:cNvPr id="13" name="Rounded Rectangle 12">
            <a:extLst>
              <a:ext uri="{FF2B5EF4-FFF2-40B4-BE49-F238E27FC236}">
                <a16:creationId xmlns:a16="http://schemas.microsoft.com/office/drawing/2014/main" id="{C2522068-082C-1099-7543-6874C7060836}"/>
              </a:ext>
            </a:extLst>
          </p:cNvPr>
          <p:cNvSpPr/>
          <p:nvPr/>
        </p:nvSpPr>
        <p:spPr>
          <a:xfrm>
            <a:off x="5861933" y="1274957"/>
            <a:ext cx="1338820" cy="468675"/>
          </a:xfrm>
          <a:prstGeom prst="roundRect">
            <a:avLst/>
          </a:prstGeom>
          <a:solidFill>
            <a:srgbClr val="C8E08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Symptoms of depression</a:t>
            </a:r>
          </a:p>
        </p:txBody>
      </p:sp>
      <p:sp>
        <p:nvSpPr>
          <p:cNvPr id="14" name="Rounded Rectangle 13">
            <a:extLst>
              <a:ext uri="{FF2B5EF4-FFF2-40B4-BE49-F238E27FC236}">
                <a16:creationId xmlns:a16="http://schemas.microsoft.com/office/drawing/2014/main" id="{7914F6EC-DAA5-FADE-B024-420EB8D455FE}"/>
              </a:ext>
            </a:extLst>
          </p:cNvPr>
          <p:cNvSpPr/>
          <p:nvPr/>
        </p:nvSpPr>
        <p:spPr>
          <a:xfrm>
            <a:off x="204162" y="1315189"/>
            <a:ext cx="1338819" cy="476327"/>
          </a:xfrm>
          <a:prstGeom prst="roundRect">
            <a:avLst/>
          </a:prstGeom>
          <a:solidFill>
            <a:srgbClr val="D4F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Seizure freedom</a:t>
            </a:r>
          </a:p>
        </p:txBody>
      </p:sp>
      <p:sp>
        <p:nvSpPr>
          <p:cNvPr id="15" name="Rounded Rectangle 14">
            <a:extLst>
              <a:ext uri="{FF2B5EF4-FFF2-40B4-BE49-F238E27FC236}">
                <a16:creationId xmlns:a16="http://schemas.microsoft.com/office/drawing/2014/main" id="{67A8D751-FEB3-4168-0754-525775D767F9}"/>
              </a:ext>
            </a:extLst>
          </p:cNvPr>
          <p:cNvSpPr/>
          <p:nvPr/>
        </p:nvSpPr>
        <p:spPr>
          <a:xfrm>
            <a:off x="1623279" y="3561655"/>
            <a:ext cx="1338820" cy="471856"/>
          </a:xfrm>
          <a:prstGeom prst="roundRect">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All cause mortality</a:t>
            </a:r>
          </a:p>
        </p:txBody>
      </p:sp>
      <p:sp>
        <p:nvSpPr>
          <p:cNvPr id="16" name="Rounded Rectangle 15">
            <a:extLst>
              <a:ext uri="{FF2B5EF4-FFF2-40B4-BE49-F238E27FC236}">
                <a16:creationId xmlns:a16="http://schemas.microsoft.com/office/drawing/2014/main" id="{A6834613-6C2D-9378-0CDB-A09B4E135D3B}"/>
              </a:ext>
            </a:extLst>
          </p:cNvPr>
          <p:cNvSpPr/>
          <p:nvPr/>
        </p:nvSpPr>
        <p:spPr>
          <a:xfrm>
            <a:off x="3056340" y="1854856"/>
            <a:ext cx="1338819" cy="471856"/>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Driving status</a:t>
            </a:r>
          </a:p>
        </p:txBody>
      </p:sp>
      <p:sp>
        <p:nvSpPr>
          <p:cNvPr id="17" name="Rounded Rectangle 16">
            <a:extLst>
              <a:ext uri="{FF2B5EF4-FFF2-40B4-BE49-F238E27FC236}">
                <a16:creationId xmlns:a16="http://schemas.microsoft.com/office/drawing/2014/main" id="{A187A1F9-CCDB-F7D9-8DA2-05B704F4B730}"/>
              </a:ext>
            </a:extLst>
          </p:cNvPr>
          <p:cNvSpPr/>
          <p:nvPr/>
        </p:nvSpPr>
        <p:spPr>
          <a:xfrm>
            <a:off x="3056340" y="2421608"/>
            <a:ext cx="1338819" cy="471856"/>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Exercise and recreation</a:t>
            </a:r>
          </a:p>
        </p:txBody>
      </p:sp>
      <p:sp>
        <p:nvSpPr>
          <p:cNvPr id="18" name="Rounded Rectangle 17">
            <a:extLst>
              <a:ext uri="{FF2B5EF4-FFF2-40B4-BE49-F238E27FC236}">
                <a16:creationId xmlns:a16="http://schemas.microsoft.com/office/drawing/2014/main" id="{ADB6F151-078E-B9CB-2DFE-ABA6A8C65900}"/>
              </a:ext>
            </a:extLst>
          </p:cNvPr>
          <p:cNvSpPr/>
          <p:nvPr/>
        </p:nvSpPr>
        <p:spPr>
          <a:xfrm>
            <a:off x="3056340" y="2995673"/>
            <a:ext cx="1338819" cy="471856"/>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Sexual functioning</a:t>
            </a:r>
          </a:p>
        </p:txBody>
      </p:sp>
      <p:sp>
        <p:nvSpPr>
          <p:cNvPr id="19" name="Rounded Rectangle 18">
            <a:extLst>
              <a:ext uri="{FF2B5EF4-FFF2-40B4-BE49-F238E27FC236}">
                <a16:creationId xmlns:a16="http://schemas.microsoft.com/office/drawing/2014/main" id="{BDF59AA0-FD01-050F-DFD7-F980442F4253}"/>
              </a:ext>
            </a:extLst>
          </p:cNvPr>
          <p:cNvSpPr/>
          <p:nvPr/>
        </p:nvSpPr>
        <p:spPr>
          <a:xfrm>
            <a:off x="3056340" y="3569738"/>
            <a:ext cx="1338819" cy="471856"/>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Unplanned outpatient appt</a:t>
            </a:r>
          </a:p>
        </p:txBody>
      </p:sp>
      <p:sp>
        <p:nvSpPr>
          <p:cNvPr id="20" name="Rounded Rectangle 19">
            <a:extLst>
              <a:ext uri="{FF2B5EF4-FFF2-40B4-BE49-F238E27FC236}">
                <a16:creationId xmlns:a16="http://schemas.microsoft.com/office/drawing/2014/main" id="{E4ADF943-0ED9-A520-1C87-7B6F6D8A5EC7}"/>
              </a:ext>
            </a:extLst>
          </p:cNvPr>
          <p:cNvSpPr/>
          <p:nvPr/>
        </p:nvSpPr>
        <p:spPr>
          <a:xfrm>
            <a:off x="7281049" y="4143803"/>
            <a:ext cx="1338819" cy="471856"/>
          </a:xfrm>
          <a:prstGeom prst="roundRect">
            <a:avLst/>
          </a:prstGeom>
          <a:solidFill>
            <a:srgbClr val="D8D2E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Breast feeding*</a:t>
            </a:r>
          </a:p>
        </p:txBody>
      </p:sp>
      <p:sp>
        <p:nvSpPr>
          <p:cNvPr id="21" name="Rounded Rectangle 20">
            <a:extLst>
              <a:ext uri="{FF2B5EF4-FFF2-40B4-BE49-F238E27FC236}">
                <a16:creationId xmlns:a16="http://schemas.microsoft.com/office/drawing/2014/main" id="{53BB7C36-4539-CAF2-50BE-251ACF015A75}"/>
              </a:ext>
            </a:extLst>
          </p:cNvPr>
          <p:cNvSpPr/>
          <p:nvPr/>
        </p:nvSpPr>
        <p:spPr>
          <a:xfrm>
            <a:off x="7281048" y="3569738"/>
            <a:ext cx="1338819" cy="471856"/>
          </a:xfrm>
          <a:prstGeom prst="roundRect">
            <a:avLst/>
          </a:prstGeom>
          <a:solidFill>
            <a:srgbClr val="D8D2E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Health of offspring*</a:t>
            </a:r>
          </a:p>
        </p:txBody>
      </p:sp>
      <p:sp>
        <p:nvSpPr>
          <p:cNvPr id="22" name="Rounded Rectangle 21">
            <a:extLst>
              <a:ext uri="{FF2B5EF4-FFF2-40B4-BE49-F238E27FC236}">
                <a16:creationId xmlns:a16="http://schemas.microsoft.com/office/drawing/2014/main" id="{3CCF8276-0A2D-66A9-C7C4-7DD0CF5A72AA}"/>
              </a:ext>
            </a:extLst>
          </p:cNvPr>
          <p:cNvSpPr/>
          <p:nvPr/>
        </p:nvSpPr>
        <p:spPr>
          <a:xfrm>
            <a:off x="7281048" y="2982550"/>
            <a:ext cx="1338819" cy="471856"/>
          </a:xfrm>
          <a:prstGeom prst="roundRect">
            <a:avLst/>
          </a:prstGeom>
          <a:solidFill>
            <a:srgbClr val="D8D2E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Complication free pregnancy*</a:t>
            </a:r>
          </a:p>
        </p:txBody>
      </p:sp>
      <p:sp>
        <p:nvSpPr>
          <p:cNvPr id="23" name="Rounded Rectangle 22">
            <a:extLst>
              <a:ext uri="{FF2B5EF4-FFF2-40B4-BE49-F238E27FC236}">
                <a16:creationId xmlns:a16="http://schemas.microsoft.com/office/drawing/2014/main" id="{20255A23-34D8-F6B5-F0AB-1CA7944FC6C1}"/>
              </a:ext>
            </a:extLst>
          </p:cNvPr>
          <p:cNvSpPr/>
          <p:nvPr/>
        </p:nvSpPr>
        <p:spPr>
          <a:xfrm>
            <a:off x="3056340" y="4143803"/>
            <a:ext cx="1338819" cy="471856"/>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Unplanned hospital </a:t>
            </a:r>
            <a:r>
              <a:rPr lang="en-US" sz="1100" b="1" dirty="0" err="1">
                <a:solidFill>
                  <a:schemeClr val="tx1"/>
                </a:solidFill>
              </a:rPr>
              <a:t>attendence</a:t>
            </a:r>
            <a:endParaRPr lang="en-US" sz="1100" b="1" dirty="0">
              <a:solidFill>
                <a:schemeClr val="tx1"/>
              </a:solidFill>
            </a:endParaRPr>
          </a:p>
        </p:txBody>
      </p:sp>
      <p:sp>
        <p:nvSpPr>
          <p:cNvPr id="24" name="Rounded Rectangle 23">
            <a:extLst>
              <a:ext uri="{FF2B5EF4-FFF2-40B4-BE49-F238E27FC236}">
                <a16:creationId xmlns:a16="http://schemas.microsoft.com/office/drawing/2014/main" id="{42B799AE-1B45-D6E1-E51D-5B8407624499}"/>
              </a:ext>
            </a:extLst>
          </p:cNvPr>
          <p:cNvSpPr/>
          <p:nvPr/>
        </p:nvSpPr>
        <p:spPr>
          <a:xfrm>
            <a:off x="4453280" y="738482"/>
            <a:ext cx="1338819" cy="471856"/>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Treatment satisfaction</a:t>
            </a:r>
          </a:p>
        </p:txBody>
      </p:sp>
      <p:sp>
        <p:nvSpPr>
          <p:cNvPr id="25" name="Rounded Rectangle 24">
            <a:extLst>
              <a:ext uri="{FF2B5EF4-FFF2-40B4-BE49-F238E27FC236}">
                <a16:creationId xmlns:a16="http://schemas.microsoft.com/office/drawing/2014/main" id="{8FE3CBCF-53B0-6581-BF0A-D14614516682}"/>
              </a:ext>
            </a:extLst>
          </p:cNvPr>
          <p:cNvSpPr/>
          <p:nvPr/>
        </p:nvSpPr>
        <p:spPr>
          <a:xfrm>
            <a:off x="4453285" y="3569738"/>
            <a:ext cx="1338819" cy="471856"/>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Personal finances</a:t>
            </a:r>
          </a:p>
        </p:txBody>
      </p:sp>
      <p:sp>
        <p:nvSpPr>
          <p:cNvPr id="26" name="Rounded Rectangle 25">
            <a:extLst>
              <a:ext uri="{FF2B5EF4-FFF2-40B4-BE49-F238E27FC236}">
                <a16:creationId xmlns:a16="http://schemas.microsoft.com/office/drawing/2014/main" id="{88F0D211-6307-7CA4-504E-F86E1297F558}"/>
              </a:ext>
            </a:extLst>
          </p:cNvPr>
          <p:cNvSpPr/>
          <p:nvPr/>
        </p:nvSpPr>
        <p:spPr>
          <a:xfrm>
            <a:off x="4453284" y="3005273"/>
            <a:ext cx="1338819" cy="471856"/>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Burden on others</a:t>
            </a:r>
          </a:p>
        </p:txBody>
      </p:sp>
      <p:sp>
        <p:nvSpPr>
          <p:cNvPr id="27" name="Rounded Rectangle 26">
            <a:extLst>
              <a:ext uri="{FF2B5EF4-FFF2-40B4-BE49-F238E27FC236}">
                <a16:creationId xmlns:a16="http://schemas.microsoft.com/office/drawing/2014/main" id="{EB7CB68E-F130-C797-F750-6C18A67B30E3}"/>
              </a:ext>
            </a:extLst>
          </p:cNvPr>
          <p:cNvSpPr/>
          <p:nvPr/>
        </p:nvSpPr>
        <p:spPr>
          <a:xfrm>
            <a:off x="4453283" y="2421608"/>
            <a:ext cx="1338819" cy="471856"/>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Work or education status</a:t>
            </a:r>
          </a:p>
        </p:txBody>
      </p:sp>
      <p:sp>
        <p:nvSpPr>
          <p:cNvPr id="28" name="Rounded Rectangle 27">
            <a:extLst>
              <a:ext uri="{FF2B5EF4-FFF2-40B4-BE49-F238E27FC236}">
                <a16:creationId xmlns:a16="http://schemas.microsoft.com/office/drawing/2014/main" id="{B7565DE4-1AA9-43E7-7F1D-EBBAE898D7C9}"/>
              </a:ext>
            </a:extLst>
          </p:cNvPr>
          <p:cNvSpPr/>
          <p:nvPr/>
        </p:nvSpPr>
        <p:spPr>
          <a:xfrm>
            <a:off x="4453282" y="1854856"/>
            <a:ext cx="1338819" cy="471856"/>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Social functioning</a:t>
            </a:r>
          </a:p>
        </p:txBody>
      </p:sp>
      <p:sp>
        <p:nvSpPr>
          <p:cNvPr id="29" name="Rounded Rectangle 28">
            <a:extLst>
              <a:ext uri="{FF2B5EF4-FFF2-40B4-BE49-F238E27FC236}">
                <a16:creationId xmlns:a16="http://schemas.microsoft.com/office/drawing/2014/main" id="{30393757-4D35-C312-0671-093F184CE829}"/>
              </a:ext>
            </a:extLst>
          </p:cNvPr>
          <p:cNvSpPr/>
          <p:nvPr/>
        </p:nvSpPr>
        <p:spPr>
          <a:xfrm>
            <a:off x="4453281" y="1302005"/>
            <a:ext cx="1338819" cy="471856"/>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Stigma</a:t>
            </a:r>
          </a:p>
        </p:txBody>
      </p:sp>
      <p:sp>
        <p:nvSpPr>
          <p:cNvPr id="30" name="Rounded Rectangle 29">
            <a:extLst>
              <a:ext uri="{FF2B5EF4-FFF2-40B4-BE49-F238E27FC236}">
                <a16:creationId xmlns:a16="http://schemas.microsoft.com/office/drawing/2014/main" id="{AE929904-1CD6-0637-1068-519869810515}"/>
              </a:ext>
            </a:extLst>
          </p:cNvPr>
          <p:cNvSpPr/>
          <p:nvPr/>
        </p:nvSpPr>
        <p:spPr>
          <a:xfrm>
            <a:off x="5861933" y="4143803"/>
            <a:ext cx="1338819" cy="471856"/>
          </a:xfrm>
          <a:prstGeom prst="roundRect">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Epilepsy related self-efficacy</a:t>
            </a:r>
          </a:p>
        </p:txBody>
      </p:sp>
      <p:sp>
        <p:nvSpPr>
          <p:cNvPr id="31" name="Rounded Rectangle 30">
            <a:extLst>
              <a:ext uri="{FF2B5EF4-FFF2-40B4-BE49-F238E27FC236}">
                <a16:creationId xmlns:a16="http://schemas.microsoft.com/office/drawing/2014/main" id="{01591550-024A-9647-4912-425B25D36EE0}"/>
              </a:ext>
            </a:extLst>
          </p:cNvPr>
          <p:cNvSpPr/>
          <p:nvPr/>
        </p:nvSpPr>
        <p:spPr>
          <a:xfrm>
            <a:off x="5861932" y="3569738"/>
            <a:ext cx="1338819" cy="471856"/>
          </a:xfrm>
          <a:prstGeom prst="roundRect">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Emotional wellbeing</a:t>
            </a:r>
          </a:p>
        </p:txBody>
      </p:sp>
      <p:sp>
        <p:nvSpPr>
          <p:cNvPr id="32" name="Rounded Rectangle 31">
            <a:extLst>
              <a:ext uri="{FF2B5EF4-FFF2-40B4-BE49-F238E27FC236}">
                <a16:creationId xmlns:a16="http://schemas.microsoft.com/office/drawing/2014/main" id="{07A5DF4A-3999-4C2E-1863-959634F7A9F8}"/>
              </a:ext>
            </a:extLst>
          </p:cNvPr>
          <p:cNvSpPr/>
          <p:nvPr/>
        </p:nvSpPr>
        <p:spPr>
          <a:xfrm>
            <a:off x="4453279" y="4143803"/>
            <a:ext cx="1338819" cy="471856"/>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Functional status / disability</a:t>
            </a:r>
          </a:p>
        </p:txBody>
      </p:sp>
      <p:sp>
        <p:nvSpPr>
          <p:cNvPr id="33" name="Rounded Rectangle 32">
            <a:extLst>
              <a:ext uri="{FF2B5EF4-FFF2-40B4-BE49-F238E27FC236}">
                <a16:creationId xmlns:a16="http://schemas.microsoft.com/office/drawing/2014/main" id="{4D24B9F6-DCAE-E9B6-BE51-BEC683E583D4}"/>
              </a:ext>
            </a:extLst>
          </p:cNvPr>
          <p:cNvSpPr/>
          <p:nvPr/>
        </p:nvSpPr>
        <p:spPr>
          <a:xfrm>
            <a:off x="5861931" y="1839413"/>
            <a:ext cx="1338820" cy="468675"/>
          </a:xfrm>
          <a:prstGeom prst="roundRect">
            <a:avLst/>
          </a:prstGeom>
          <a:solidFill>
            <a:srgbClr val="C8E08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Attention / alertness </a:t>
            </a:r>
          </a:p>
        </p:txBody>
      </p:sp>
      <p:sp>
        <p:nvSpPr>
          <p:cNvPr id="34" name="Rounded Rectangle 33">
            <a:extLst>
              <a:ext uri="{FF2B5EF4-FFF2-40B4-BE49-F238E27FC236}">
                <a16:creationId xmlns:a16="http://schemas.microsoft.com/office/drawing/2014/main" id="{92187970-9E64-B6ED-AE72-E69086E0077D}"/>
              </a:ext>
            </a:extLst>
          </p:cNvPr>
          <p:cNvSpPr/>
          <p:nvPr/>
        </p:nvSpPr>
        <p:spPr>
          <a:xfrm>
            <a:off x="5861931" y="2415069"/>
            <a:ext cx="1338820" cy="468675"/>
          </a:xfrm>
          <a:prstGeom prst="roundRect">
            <a:avLst/>
          </a:prstGeom>
          <a:solidFill>
            <a:srgbClr val="C8E08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Memory</a:t>
            </a:r>
          </a:p>
        </p:txBody>
      </p:sp>
      <p:sp>
        <p:nvSpPr>
          <p:cNvPr id="35" name="Rounded Rectangle 34">
            <a:extLst>
              <a:ext uri="{FF2B5EF4-FFF2-40B4-BE49-F238E27FC236}">
                <a16:creationId xmlns:a16="http://schemas.microsoft.com/office/drawing/2014/main" id="{C3A11680-6062-588F-287A-D0833EBAF220}"/>
              </a:ext>
            </a:extLst>
          </p:cNvPr>
          <p:cNvSpPr/>
          <p:nvPr/>
        </p:nvSpPr>
        <p:spPr>
          <a:xfrm>
            <a:off x="5861931" y="3003691"/>
            <a:ext cx="1338820" cy="468675"/>
          </a:xfrm>
          <a:prstGeom prst="roundRect">
            <a:avLst/>
          </a:prstGeom>
          <a:solidFill>
            <a:srgbClr val="C8E08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Behavioural change</a:t>
            </a:r>
          </a:p>
        </p:txBody>
      </p:sp>
      <p:sp>
        <p:nvSpPr>
          <p:cNvPr id="36" name="Rounded Rectangle 35">
            <a:extLst>
              <a:ext uri="{FF2B5EF4-FFF2-40B4-BE49-F238E27FC236}">
                <a16:creationId xmlns:a16="http://schemas.microsoft.com/office/drawing/2014/main" id="{235FF1FA-200C-2EC3-63EF-F7366B162D96}"/>
              </a:ext>
            </a:extLst>
          </p:cNvPr>
          <p:cNvSpPr/>
          <p:nvPr/>
        </p:nvSpPr>
        <p:spPr>
          <a:xfrm>
            <a:off x="7269896" y="722468"/>
            <a:ext cx="1338820" cy="468675"/>
          </a:xfrm>
          <a:prstGeom prst="roundRect">
            <a:avLst/>
          </a:prstGeom>
          <a:solidFill>
            <a:srgbClr val="C8E08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Anxiety symptoms</a:t>
            </a:r>
          </a:p>
        </p:txBody>
      </p:sp>
      <p:sp>
        <p:nvSpPr>
          <p:cNvPr id="37" name="Rounded Rectangle 36">
            <a:extLst>
              <a:ext uri="{FF2B5EF4-FFF2-40B4-BE49-F238E27FC236}">
                <a16:creationId xmlns:a16="http://schemas.microsoft.com/office/drawing/2014/main" id="{F98CECC7-109D-EEC7-03B4-9762D54D7ADA}"/>
              </a:ext>
            </a:extLst>
          </p:cNvPr>
          <p:cNvSpPr/>
          <p:nvPr/>
        </p:nvSpPr>
        <p:spPr>
          <a:xfrm>
            <a:off x="7281047" y="1257976"/>
            <a:ext cx="1338820" cy="468675"/>
          </a:xfrm>
          <a:prstGeom prst="roundRect">
            <a:avLst/>
          </a:prstGeom>
          <a:solidFill>
            <a:srgbClr val="C8E08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Seizure worry</a:t>
            </a:r>
          </a:p>
        </p:txBody>
      </p:sp>
      <p:sp>
        <p:nvSpPr>
          <p:cNvPr id="38" name="Rounded Rectangle 37">
            <a:extLst>
              <a:ext uri="{FF2B5EF4-FFF2-40B4-BE49-F238E27FC236}">
                <a16:creationId xmlns:a16="http://schemas.microsoft.com/office/drawing/2014/main" id="{C75A3446-90E6-043F-D2C4-67D8B4C26670}"/>
              </a:ext>
            </a:extLst>
          </p:cNvPr>
          <p:cNvSpPr/>
          <p:nvPr/>
        </p:nvSpPr>
        <p:spPr>
          <a:xfrm>
            <a:off x="176314" y="3569738"/>
            <a:ext cx="1338820" cy="471856"/>
          </a:xfrm>
          <a:prstGeom prst="roundRect">
            <a:avLst/>
          </a:prstGeom>
          <a:solidFill>
            <a:srgbClr val="D4F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Fatigue</a:t>
            </a:r>
          </a:p>
        </p:txBody>
      </p:sp>
      <p:sp>
        <p:nvSpPr>
          <p:cNvPr id="39" name="Rounded Rectangle 38">
            <a:extLst>
              <a:ext uri="{FF2B5EF4-FFF2-40B4-BE49-F238E27FC236}">
                <a16:creationId xmlns:a16="http://schemas.microsoft.com/office/drawing/2014/main" id="{1B68168D-65CE-90FF-1A47-B731250E377C}"/>
              </a:ext>
            </a:extLst>
          </p:cNvPr>
          <p:cNvSpPr/>
          <p:nvPr/>
        </p:nvSpPr>
        <p:spPr>
          <a:xfrm>
            <a:off x="176314" y="4143803"/>
            <a:ext cx="1338820" cy="471856"/>
          </a:xfrm>
          <a:prstGeom prst="roundRect">
            <a:avLst/>
          </a:prstGeom>
          <a:solidFill>
            <a:srgbClr val="D4F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Pain</a:t>
            </a:r>
          </a:p>
        </p:txBody>
      </p:sp>
      <p:sp>
        <p:nvSpPr>
          <p:cNvPr id="40" name="Rounded Rectangle 39">
            <a:extLst>
              <a:ext uri="{FF2B5EF4-FFF2-40B4-BE49-F238E27FC236}">
                <a16:creationId xmlns:a16="http://schemas.microsoft.com/office/drawing/2014/main" id="{DCAAFEFB-5879-4B28-7F4F-7F3A7F183CE6}"/>
              </a:ext>
            </a:extLst>
          </p:cNvPr>
          <p:cNvSpPr/>
          <p:nvPr/>
        </p:nvSpPr>
        <p:spPr>
          <a:xfrm>
            <a:off x="204162" y="2416578"/>
            <a:ext cx="1338820" cy="471856"/>
          </a:xfrm>
          <a:prstGeom prst="roundRect">
            <a:avLst/>
          </a:prstGeom>
          <a:solidFill>
            <a:srgbClr val="D4F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Somnolence</a:t>
            </a:r>
          </a:p>
        </p:txBody>
      </p:sp>
      <p:sp>
        <p:nvSpPr>
          <p:cNvPr id="41" name="Rounded Rectangle 40">
            <a:extLst>
              <a:ext uri="{FF2B5EF4-FFF2-40B4-BE49-F238E27FC236}">
                <a16:creationId xmlns:a16="http://schemas.microsoft.com/office/drawing/2014/main" id="{C6EC9E6C-6C86-2EDD-F15D-F8447A8AF504}"/>
              </a:ext>
            </a:extLst>
          </p:cNvPr>
          <p:cNvSpPr/>
          <p:nvPr/>
        </p:nvSpPr>
        <p:spPr>
          <a:xfrm>
            <a:off x="1647687" y="742703"/>
            <a:ext cx="1338819" cy="476327"/>
          </a:xfrm>
          <a:prstGeom prst="roundRect">
            <a:avLst/>
          </a:prstGeom>
          <a:solidFill>
            <a:srgbClr val="D4F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Time to seizure</a:t>
            </a:r>
          </a:p>
        </p:txBody>
      </p:sp>
      <p:sp>
        <p:nvSpPr>
          <p:cNvPr id="42" name="Rounded Rectangle 41">
            <a:extLst>
              <a:ext uri="{FF2B5EF4-FFF2-40B4-BE49-F238E27FC236}">
                <a16:creationId xmlns:a16="http://schemas.microsoft.com/office/drawing/2014/main" id="{87075185-92E7-F2EE-C9B0-70C29052E3FC}"/>
              </a:ext>
            </a:extLst>
          </p:cNvPr>
          <p:cNvSpPr/>
          <p:nvPr/>
        </p:nvSpPr>
        <p:spPr>
          <a:xfrm>
            <a:off x="204162" y="2978300"/>
            <a:ext cx="1338820" cy="471856"/>
          </a:xfrm>
          <a:prstGeom prst="roundRect">
            <a:avLst/>
          </a:prstGeom>
          <a:solidFill>
            <a:srgbClr val="D4F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Sleep quality and duration</a:t>
            </a:r>
          </a:p>
        </p:txBody>
      </p:sp>
      <p:sp>
        <p:nvSpPr>
          <p:cNvPr id="43" name="Rounded Rectangle 42">
            <a:extLst>
              <a:ext uri="{FF2B5EF4-FFF2-40B4-BE49-F238E27FC236}">
                <a16:creationId xmlns:a16="http://schemas.microsoft.com/office/drawing/2014/main" id="{07F9DD13-D0E2-887F-81B2-E3BC1E5E52B4}"/>
              </a:ext>
            </a:extLst>
          </p:cNvPr>
          <p:cNvSpPr/>
          <p:nvPr/>
        </p:nvSpPr>
        <p:spPr>
          <a:xfrm>
            <a:off x="1630251" y="1317209"/>
            <a:ext cx="1338819" cy="476327"/>
          </a:xfrm>
          <a:prstGeom prst="roundRect">
            <a:avLst/>
          </a:prstGeom>
          <a:solidFill>
            <a:srgbClr val="D4F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Seizure characteristics</a:t>
            </a:r>
          </a:p>
        </p:txBody>
      </p:sp>
      <p:sp>
        <p:nvSpPr>
          <p:cNvPr id="44" name="Rounded Rectangle 43">
            <a:extLst>
              <a:ext uri="{FF2B5EF4-FFF2-40B4-BE49-F238E27FC236}">
                <a16:creationId xmlns:a16="http://schemas.microsoft.com/office/drawing/2014/main" id="{948D6F68-3228-447C-CCC8-BF5362954EB0}"/>
              </a:ext>
            </a:extLst>
          </p:cNvPr>
          <p:cNvSpPr/>
          <p:nvPr/>
        </p:nvSpPr>
        <p:spPr>
          <a:xfrm>
            <a:off x="1625514" y="1853390"/>
            <a:ext cx="1338819" cy="476327"/>
          </a:xfrm>
          <a:prstGeom prst="roundRect">
            <a:avLst/>
          </a:prstGeom>
          <a:solidFill>
            <a:srgbClr val="D4F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Seizure duration</a:t>
            </a:r>
          </a:p>
        </p:txBody>
      </p:sp>
      <p:sp>
        <p:nvSpPr>
          <p:cNvPr id="45" name="Rounded Rectangle 44">
            <a:extLst>
              <a:ext uri="{FF2B5EF4-FFF2-40B4-BE49-F238E27FC236}">
                <a16:creationId xmlns:a16="http://schemas.microsoft.com/office/drawing/2014/main" id="{50A4782D-1EC0-5E9B-6117-72539FEDCA2F}"/>
              </a:ext>
            </a:extLst>
          </p:cNvPr>
          <p:cNvSpPr/>
          <p:nvPr/>
        </p:nvSpPr>
        <p:spPr>
          <a:xfrm>
            <a:off x="1623279" y="2419372"/>
            <a:ext cx="1338819" cy="476327"/>
          </a:xfrm>
          <a:prstGeom prst="roundRect">
            <a:avLst/>
          </a:prstGeom>
          <a:solidFill>
            <a:srgbClr val="D4F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Seizure injury</a:t>
            </a:r>
          </a:p>
        </p:txBody>
      </p:sp>
      <p:sp>
        <p:nvSpPr>
          <p:cNvPr id="46" name="Rounded Rectangle 45">
            <a:extLst>
              <a:ext uri="{FF2B5EF4-FFF2-40B4-BE49-F238E27FC236}">
                <a16:creationId xmlns:a16="http://schemas.microsoft.com/office/drawing/2014/main" id="{FBD6F734-DD8A-8B3E-6DF3-7D22556F3A11}"/>
              </a:ext>
            </a:extLst>
          </p:cNvPr>
          <p:cNvSpPr/>
          <p:nvPr/>
        </p:nvSpPr>
        <p:spPr>
          <a:xfrm>
            <a:off x="1630251" y="2995673"/>
            <a:ext cx="1338819" cy="476327"/>
          </a:xfrm>
          <a:prstGeom prst="roundRect">
            <a:avLst/>
          </a:prstGeom>
          <a:solidFill>
            <a:srgbClr val="D4F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Seizure severity</a:t>
            </a:r>
          </a:p>
        </p:txBody>
      </p:sp>
      <p:sp>
        <p:nvSpPr>
          <p:cNvPr id="47" name="Rounded Rectangle 46">
            <a:extLst>
              <a:ext uri="{FF2B5EF4-FFF2-40B4-BE49-F238E27FC236}">
                <a16:creationId xmlns:a16="http://schemas.microsoft.com/office/drawing/2014/main" id="{B146F1FD-12CA-CD01-3A3D-8361994E168E}"/>
              </a:ext>
            </a:extLst>
          </p:cNvPr>
          <p:cNvSpPr/>
          <p:nvPr/>
        </p:nvSpPr>
        <p:spPr>
          <a:xfrm>
            <a:off x="1616327" y="4143803"/>
            <a:ext cx="1338820" cy="471856"/>
          </a:xfrm>
          <a:prstGeom prst="roundRect">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Epilepsy specific mortality</a:t>
            </a:r>
          </a:p>
        </p:txBody>
      </p:sp>
    </p:spTree>
    <p:extLst>
      <p:ext uri="{BB962C8B-B14F-4D97-AF65-F5344CB8AC3E}">
        <p14:creationId xmlns:p14="http://schemas.microsoft.com/office/powerpoint/2010/main" val="350922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0"/>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ontent Placeholder 4">
            <a:extLst>
              <a:ext uri="{FF2B5EF4-FFF2-40B4-BE49-F238E27FC236}">
                <a16:creationId xmlns:a16="http://schemas.microsoft.com/office/drawing/2014/main" id="{9E52868D-1058-AB2B-68D8-0A9915A7D6DE}"/>
              </a:ext>
            </a:extLst>
          </p:cNvPr>
          <p:cNvSpPr>
            <a:spLocks noGrp="1"/>
          </p:cNvSpPr>
          <p:nvPr>
            <p:ph idx="1"/>
          </p:nvPr>
        </p:nvSpPr>
        <p:spPr>
          <a:xfrm>
            <a:off x="389091" y="1601646"/>
            <a:ext cx="9732282" cy="3654707"/>
          </a:xfrm>
        </p:spPr>
        <p:txBody>
          <a:bodyPr>
            <a:normAutofit/>
          </a:bodyPr>
          <a:lstStyle/>
          <a:p>
            <a:pPr marL="285750" marR="0" lvl="0" indent="-285750" algn="l" rtl="0">
              <a:lnSpc>
                <a:spcPct val="150000"/>
              </a:lnSpc>
              <a:spcBef>
                <a:spcPts val="0"/>
              </a:spcBef>
              <a:spcAft>
                <a:spcPts val="0"/>
              </a:spcAft>
              <a:buClr>
                <a:srgbClr val="512B79"/>
              </a:buClr>
              <a:buSzPts val="2800"/>
              <a:buFont typeface="Arial"/>
              <a:buChar char="•"/>
            </a:pPr>
            <a:endParaRPr lang="en-US" sz="1400" dirty="0">
              <a:solidFill>
                <a:srgbClr val="512B79"/>
              </a:solidFill>
              <a:latin typeface="Arial"/>
              <a:cs typeface="Arial"/>
              <a:sym typeface="Arial"/>
            </a:endParaRPr>
          </a:p>
          <a:p>
            <a:pPr marL="0" marR="0" lvl="0" indent="0" algn="l" rtl="0">
              <a:lnSpc>
                <a:spcPct val="150000"/>
              </a:lnSpc>
              <a:spcBef>
                <a:spcPts val="0"/>
              </a:spcBef>
              <a:spcAft>
                <a:spcPts val="0"/>
              </a:spcAft>
              <a:buClr>
                <a:srgbClr val="512B79"/>
              </a:buClr>
              <a:buSzPts val="2800"/>
              <a:buNone/>
            </a:pPr>
            <a:endParaRPr lang="en-US" sz="1400" dirty="0"/>
          </a:p>
        </p:txBody>
      </p:sp>
      <p:pic>
        <p:nvPicPr>
          <p:cNvPr id="16" name="Picture 15">
            <a:extLst>
              <a:ext uri="{FF2B5EF4-FFF2-40B4-BE49-F238E27FC236}">
                <a16:creationId xmlns:a16="http://schemas.microsoft.com/office/drawing/2014/main" id="{A75F3506-2792-9772-6107-765A0FF72E25}"/>
              </a:ext>
            </a:extLst>
          </p:cNvPr>
          <p:cNvPicPr>
            <a:picLocks noChangeAspect="1"/>
          </p:cNvPicPr>
          <p:nvPr/>
        </p:nvPicPr>
        <p:blipFill rotWithShape="1">
          <a:blip r:embed="rId3"/>
          <a:srcRect b="44321"/>
          <a:stretch/>
        </p:blipFill>
        <p:spPr>
          <a:xfrm>
            <a:off x="619848" y="317293"/>
            <a:ext cx="7151370" cy="2568706"/>
          </a:xfrm>
          <a:prstGeom prst="rect">
            <a:avLst/>
          </a:prstGeom>
        </p:spPr>
      </p:pic>
      <p:sp>
        <p:nvSpPr>
          <p:cNvPr id="4" name="TextBox 3">
            <a:extLst>
              <a:ext uri="{FF2B5EF4-FFF2-40B4-BE49-F238E27FC236}">
                <a16:creationId xmlns:a16="http://schemas.microsoft.com/office/drawing/2014/main" id="{2B5B0863-CC40-E9F6-3F3D-BEA0D2B21067}"/>
              </a:ext>
            </a:extLst>
          </p:cNvPr>
          <p:cNvSpPr txBox="1"/>
          <p:nvPr/>
        </p:nvSpPr>
        <p:spPr>
          <a:xfrm>
            <a:off x="140677" y="2938726"/>
            <a:ext cx="8862646" cy="1338828"/>
          </a:xfrm>
          <a:prstGeom prst="rect">
            <a:avLst/>
          </a:prstGeom>
          <a:noFill/>
        </p:spPr>
        <p:txBody>
          <a:bodyPr wrap="square" rtlCol="0">
            <a:spAutoFit/>
          </a:bodyPr>
          <a:lstStyle/>
          <a:p>
            <a:r>
              <a:rPr lang="en-GB" dirty="0"/>
              <a:t>Stakeholders identified using communication channels through professional organisations such including: </a:t>
            </a:r>
          </a:p>
          <a:p>
            <a:r>
              <a:rPr lang="en-GB" dirty="0"/>
              <a:t>- International League Against Epilepsy (ILAE) Big Data Commission</a:t>
            </a:r>
          </a:p>
          <a:p>
            <a:r>
              <a:rPr lang="en-GB" dirty="0"/>
              <a:t>- ILAE Chapters</a:t>
            </a:r>
          </a:p>
          <a:p>
            <a:r>
              <a:rPr lang="en-GB" dirty="0"/>
              <a:t>- AES social media</a:t>
            </a:r>
          </a:p>
          <a:p>
            <a:r>
              <a:rPr lang="en-GB" dirty="0"/>
              <a:t>- Country specific charities and organisations including ERUK, Epilepsy Action UK, Epilepsy Action Australia, Epilepsy Ireland amongst others… </a:t>
            </a:r>
            <a:endParaRPr lang="en-US" dirty="0"/>
          </a:p>
        </p:txBody>
      </p:sp>
      <p:pic>
        <p:nvPicPr>
          <p:cNvPr id="7170" name="Picture 2" descr="Welcome to the International League Against Epilepsy">
            <a:extLst>
              <a:ext uri="{FF2B5EF4-FFF2-40B4-BE49-F238E27FC236}">
                <a16:creationId xmlns:a16="http://schemas.microsoft.com/office/drawing/2014/main" id="{D61C111B-069F-1DFF-A6B5-34BEC0DC6D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091" y="4439045"/>
            <a:ext cx="1220177" cy="32613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Epilepsy Research UK | Epilepsy Research UK">
            <a:extLst>
              <a:ext uri="{FF2B5EF4-FFF2-40B4-BE49-F238E27FC236}">
                <a16:creationId xmlns:a16="http://schemas.microsoft.com/office/drawing/2014/main" id="{031336C1-B3A5-DC60-63D8-CCAB20C2E7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8085" y="4439045"/>
            <a:ext cx="942360" cy="36437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ome - Epilepsy Action">
            <a:extLst>
              <a:ext uri="{FF2B5EF4-FFF2-40B4-BE49-F238E27FC236}">
                <a16:creationId xmlns:a16="http://schemas.microsoft.com/office/drawing/2014/main" id="{703D6F12-4BE9-7B4D-B8A8-C418817297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0894" y="4446209"/>
            <a:ext cx="1138012" cy="37449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ome - Epilepsy Action Australia">
            <a:extLst>
              <a:ext uri="{FF2B5EF4-FFF2-40B4-BE49-F238E27FC236}">
                <a16:creationId xmlns:a16="http://schemas.microsoft.com/office/drawing/2014/main" id="{3FE69D7D-9447-551A-0854-7D5FF44664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90226" y="4329936"/>
            <a:ext cx="754414" cy="435239"/>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Epilepsy Ireland Research Funding - Irish Institute of Clinical Neuroscience">
            <a:extLst>
              <a:ext uri="{FF2B5EF4-FFF2-40B4-BE49-F238E27FC236}">
                <a16:creationId xmlns:a16="http://schemas.microsoft.com/office/drawing/2014/main" id="{DFE44A49-7AF1-5317-72F2-4590B1C1C1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91065" y="4318111"/>
            <a:ext cx="913666" cy="513364"/>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ILAE British Branch // International League Against Epilepsy">
            <a:extLst>
              <a:ext uri="{FF2B5EF4-FFF2-40B4-BE49-F238E27FC236}">
                <a16:creationId xmlns:a16="http://schemas.microsoft.com/office/drawing/2014/main" id="{1148EF21-7AD8-89BE-7E67-7B652771BC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4490" y="4322898"/>
            <a:ext cx="1138013" cy="542744"/>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CURE Epilepsy">
            <a:extLst>
              <a:ext uri="{FF2B5EF4-FFF2-40B4-BE49-F238E27FC236}">
                <a16:creationId xmlns:a16="http://schemas.microsoft.com/office/drawing/2014/main" id="{A2BF7FE1-8B7E-CE51-8534-701605AD57D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99113" y="4305087"/>
            <a:ext cx="1082016" cy="541008"/>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AES | Home">
            <a:extLst>
              <a:ext uri="{FF2B5EF4-FFF2-40B4-BE49-F238E27FC236}">
                <a16:creationId xmlns:a16="http://schemas.microsoft.com/office/drawing/2014/main" id="{962C58A4-6596-593E-EBC4-7C64173B45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04731" y="4399226"/>
            <a:ext cx="926269" cy="4031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of a brain&#10;&#10;Description automatically generated">
            <a:extLst>
              <a:ext uri="{FF2B5EF4-FFF2-40B4-BE49-F238E27FC236}">
                <a16:creationId xmlns:a16="http://schemas.microsoft.com/office/drawing/2014/main" id="{CC311BBF-C16B-327A-B069-0966A32F20AB}"/>
              </a:ext>
            </a:extLst>
          </p:cNvPr>
          <p:cNvPicPr>
            <a:picLocks noChangeAspect="1"/>
          </p:cNvPicPr>
          <p:nvPr/>
        </p:nvPicPr>
        <p:blipFill>
          <a:blip r:embed="rId12"/>
          <a:stretch>
            <a:fillRect/>
          </a:stretch>
        </p:blipFill>
        <p:spPr>
          <a:xfrm>
            <a:off x="7497647" y="-1619"/>
            <a:ext cx="1646353" cy="1424539"/>
          </a:xfrm>
          <a:prstGeom prst="roundRect">
            <a:avLst/>
          </a:prstGeom>
        </p:spPr>
      </p:pic>
    </p:spTree>
    <p:extLst>
      <p:ext uri="{BB962C8B-B14F-4D97-AF65-F5344CB8AC3E}">
        <p14:creationId xmlns:p14="http://schemas.microsoft.com/office/powerpoint/2010/main" val="185279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ontent Placeholder 4">
            <a:extLst>
              <a:ext uri="{FF2B5EF4-FFF2-40B4-BE49-F238E27FC236}">
                <a16:creationId xmlns:a16="http://schemas.microsoft.com/office/drawing/2014/main" id="{9E52868D-1058-AB2B-68D8-0A9915A7D6DE}"/>
              </a:ext>
            </a:extLst>
          </p:cNvPr>
          <p:cNvSpPr>
            <a:spLocks noGrp="1"/>
          </p:cNvSpPr>
          <p:nvPr>
            <p:ph idx="1"/>
          </p:nvPr>
        </p:nvSpPr>
        <p:spPr>
          <a:xfrm>
            <a:off x="492786" y="1601646"/>
            <a:ext cx="9732282" cy="3654707"/>
          </a:xfrm>
        </p:spPr>
        <p:txBody>
          <a:bodyPr>
            <a:normAutofit/>
          </a:bodyPr>
          <a:lstStyle/>
          <a:p>
            <a:pPr marL="285750" marR="0" lvl="0" indent="-285750" algn="l" rtl="0">
              <a:lnSpc>
                <a:spcPct val="150000"/>
              </a:lnSpc>
              <a:spcBef>
                <a:spcPts val="0"/>
              </a:spcBef>
              <a:spcAft>
                <a:spcPts val="0"/>
              </a:spcAft>
              <a:buClr>
                <a:srgbClr val="512B79"/>
              </a:buClr>
              <a:buSzPts val="2800"/>
              <a:buFont typeface="Arial"/>
              <a:buChar char="•"/>
            </a:pPr>
            <a:endParaRPr lang="en-US" sz="1400" dirty="0">
              <a:solidFill>
                <a:srgbClr val="512B79"/>
              </a:solidFill>
              <a:latin typeface="Arial"/>
              <a:cs typeface="Arial"/>
              <a:sym typeface="Arial"/>
            </a:endParaRPr>
          </a:p>
          <a:p>
            <a:pPr marL="0" marR="0" lvl="0" indent="0" algn="l" rtl="0">
              <a:lnSpc>
                <a:spcPct val="150000"/>
              </a:lnSpc>
              <a:spcBef>
                <a:spcPts val="0"/>
              </a:spcBef>
              <a:spcAft>
                <a:spcPts val="0"/>
              </a:spcAft>
              <a:buClr>
                <a:srgbClr val="512B79"/>
              </a:buClr>
              <a:buSzPts val="2800"/>
              <a:buNone/>
            </a:pPr>
            <a:endParaRPr lang="en-US" sz="1400" dirty="0"/>
          </a:p>
        </p:txBody>
      </p:sp>
      <p:pic>
        <p:nvPicPr>
          <p:cNvPr id="16" name="Picture 15">
            <a:extLst>
              <a:ext uri="{FF2B5EF4-FFF2-40B4-BE49-F238E27FC236}">
                <a16:creationId xmlns:a16="http://schemas.microsoft.com/office/drawing/2014/main" id="{A75F3506-2792-9772-6107-765A0FF72E25}"/>
              </a:ext>
            </a:extLst>
          </p:cNvPr>
          <p:cNvPicPr>
            <a:picLocks noChangeAspect="1"/>
          </p:cNvPicPr>
          <p:nvPr/>
        </p:nvPicPr>
        <p:blipFill rotWithShape="1">
          <a:blip r:embed="rId3"/>
          <a:srcRect b="44321"/>
          <a:stretch/>
        </p:blipFill>
        <p:spPr>
          <a:xfrm>
            <a:off x="374849" y="113535"/>
            <a:ext cx="7151370" cy="2568706"/>
          </a:xfrm>
          <a:prstGeom prst="rect">
            <a:avLst/>
          </a:prstGeom>
        </p:spPr>
      </p:pic>
      <p:pic>
        <p:nvPicPr>
          <p:cNvPr id="20" name="Picture 19" descr="A blue and white box with black text&#10;&#10;Description automatically generated">
            <a:extLst>
              <a:ext uri="{FF2B5EF4-FFF2-40B4-BE49-F238E27FC236}">
                <a16:creationId xmlns:a16="http://schemas.microsoft.com/office/drawing/2014/main" id="{77CCAE0F-8771-5575-A28B-34C77A7465B0}"/>
              </a:ext>
            </a:extLst>
          </p:cNvPr>
          <p:cNvPicPr>
            <a:picLocks noChangeAspect="1"/>
          </p:cNvPicPr>
          <p:nvPr/>
        </p:nvPicPr>
        <p:blipFill>
          <a:blip r:embed="rId4"/>
          <a:stretch>
            <a:fillRect/>
          </a:stretch>
        </p:blipFill>
        <p:spPr>
          <a:xfrm>
            <a:off x="159460" y="3109818"/>
            <a:ext cx="8825079" cy="1324694"/>
          </a:xfrm>
          <a:prstGeom prst="rect">
            <a:avLst/>
          </a:prstGeom>
        </p:spPr>
      </p:pic>
      <p:sp>
        <p:nvSpPr>
          <p:cNvPr id="21" name="TextBox 20">
            <a:extLst>
              <a:ext uri="{FF2B5EF4-FFF2-40B4-BE49-F238E27FC236}">
                <a16:creationId xmlns:a16="http://schemas.microsoft.com/office/drawing/2014/main" id="{CFD2BBD0-CF76-8735-07AA-BD89E1C527CD}"/>
              </a:ext>
            </a:extLst>
          </p:cNvPr>
          <p:cNvSpPr txBox="1"/>
          <p:nvPr/>
        </p:nvSpPr>
        <p:spPr>
          <a:xfrm>
            <a:off x="190499" y="3887480"/>
            <a:ext cx="5248276" cy="246221"/>
          </a:xfrm>
          <a:prstGeom prst="rect">
            <a:avLst/>
          </a:prstGeom>
          <a:solidFill>
            <a:srgbClr val="ABD4FF"/>
          </a:solidFill>
        </p:spPr>
        <p:txBody>
          <a:bodyPr wrap="square" rtlCol="0">
            <a:spAutoFit/>
          </a:bodyPr>
          <a:lstStyle/>
          <a:p>
            <a:r>
              <a:rPr lang="en-US" sz="1000" dirty="0"/>
              <a:t>Low mood and symptom of depression</a:t>
            </a:r>
          </a:p>
        </p:txBody>
      </p:sp>
      <p:sp>
        <p:nvSpPr>
          <p:cNvPr id="22" name="TextBox 21">
            <a:extLst>
              <a:ext uri="{FF2B5EF4-FFF2-40B4-BE49-F238E27FC236}">
                <a16:creationId xmlns:a16="http://schemas.microsoft.com/office/drawing/2014/main" id="{3C81FD11-5730-0E6A-BE60-874DDC1EAC98}"/>
              </a:ext>
            </a:extLst>
          </p:cNvPr>
          <p:cNvSpPr txBox="1"/>
          <p:nvPr/>
        </p:nvSpPr>
        <p:spPr>
          <a:xfrm>
            <a:off x="190499" y="4160996"/>
            <a:ext cx="5213273" cy="215444"/>
          </a:xfrm>
          <a:prstGeom prst="rect">
            <a:avLst/>
          </a:prstGeom>
          <a:solidFill>
            <a:srgbClr val="ABD4FF"/>
          </a:solidFill>
        </p:spPr>
        <p:txBody>
          <a:bodyPr wrap="square" rtlCol="0">
            <a:spAutoFit/>
          </a:bodyPr>
          <a:lstStyle/>
          <a:p>
            <a:r>
              <a:rPr lang="en-US" sz="800" i="1" dirty="0"/>
              <a:t>Feelings such as low mood, lack of enjoyment in activities and hopelessness. </a:t>
            </a:r>
          </a:p>
        </p:txBody>
      </p:sp>
      <p:pic>
        <p:nvPicPr>
          <p:cNvPr id="2" name="Picture 1" descr="A logo of a brain&#10;&#10;Description automatically generated">
            <a:extLst>
              <a:ext uri="{FF2B5EF4-FFF2-40B4-BE49-F238E27FC236}">
                <a16:creationId xmlns:a16="http://schemas.microsoft.com/office/drawing/2014/main" id="{573D724E-C334-AEFA-E126-A5DACD326DF1}"/>
              </a:ext>
            </a:extLst>
          </p:cNvPr>
          <p:cNvPicPr>
            <a:picLocks noChangeAspect="1"/>
          </p:cNvPicPr>
          <p:nvPr/>
        </p:nvPicPr>
        <p:blipFill>
          <a:blip r:embed="rId5"/>
          <a:stretch>
            <a:fillRect/>
          </a:stretch>
        </p:blipFill>
        <p:spPr>
          <a:xfrm>
            <a:off x="7497647" y="-1619"/>
            <a:ext cx="1646353" cy="1424539"/>
          </a:xfrm>
          <a:prstGeom prst="roundRect">
            <a:avLst/>
          </a:prstGeom>
        </p:spPr>
      </p:pic>
    </p:spTree>
    <p:extLst>
      <p:ext uri="{BB962C8B-B14F-4D97-AF65-F5344CB8AC3E}">
        <p14:creationId xmlns:p14="http://schemas.microsoft.com/office/powerpoint/2010/main" val="119550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ontent Placeholder 4">
            <a:extLst>
              <a:ext uri="{FF2B5EF4-FFF2-40B4-BE49-F238E27FC236}">
                <a16:creationId xmlns:a16="http://schemas.microsoft.com/office/drawing/2014/main" id="{9E52868D-1058-AB2B-68D8-0A9915A7D6DE}"/>
              </a:ext>
            </a:extLst>
          </p:cNvPr>
          <p:cNvSpPr>
            <a:spLocks noGrp="1"/>
          </p:cNvSpPr>
          <p:nvPr>
            <p:ph idx="1"/>
          </p:nvPr>
        </p:nvSpPr>
        <p:spPr>
          <a:xfrm>
            <a:off x="492786" y="1601646"/>
            <a:ext cx="9732282" cy="3654707"/>
          </a:xfrm>
        </p:spPr>
        <p:txBody>
          <a:bodyPr>
            <a:normAutofit/>
          </a:bodyPr>
          <a:lstStyle/>
          <a:p>
            <a:pPr marL="285750" marR="0" lvl="0" indent="-285750" algn="l" rtl="0">
              <a:lnSpc>
                <a:spcPct val="150000"/>
              </a:lnSpc>
              <a:spcBef>
                <a:spcPts val="0"/>
              </a:spcBef>
              <a:spcAft>
                <a:spcPts val="0"/>
              </a:spcAft>
              <a:buClr>
                <a:srgbClr val="512B79"/>
              </a:buClr>
              <a:buSzPts val="2800"/>
              <a:buFont typeface="Arial"/>
              <a:buChar char="•"/>
            </a:pPr>
            <a:endParaRPr lang="en-US" sz="1400" dirty="0">
              <a:solidFill>
                <a:srgbClr val="512B79"/>
              </a:solidFill>
              <a:latin typeface="Arial"/>
              <a:cs typeface="Arial"/>
              <a:sym typeface="Arial"/>
            </a:endParaRPr>
          </a:p>
          <a:p>
            <a:pPr marL="0" marR="0" lvl="0" indent="0" algn="l" rtl="0">
              <a:lnSpc>
                <a:spcPct val="150000"/>
              </a:lnSpc>
              <a:spcBef>
                <a:spcPts val="0"/>
              </a:spcBef>
              <a:spcAft>
                <a:spcPts val="0"/>
              </a:spcAft>
              <a:buClr>
                <a:srgbClr val="512B79"/>
              </a:buClr>
              <a:buSzPts val="2800"/>
              <a:buNone/>
            </a:pPr>
            <a:endParaRPr lang="en-US" sz="1400" dirty="0"/>
          </a:p>
        </p:txBody>
      </p:sp>
      <p:pic>
        <p:nvPicPr>
          <p:cNvPr id="16" name="Picture 15">
            <a:extLst>
              <a:ext uri="{FF2B5EF4-FFF2-40B4-BE49-F238E27FC236}">
                <a16:creationId xmlns:a16="http://schemas.microsoft.com/office/drawing/2014/main" id="{A75F3506-2792-9772-6107-765A0FF72E25}"/>
              </a:ext>
            </a:extLst>
          </p:cNvPr>
          <p:cNvPicPr>
            <a:picLocks noChangeAspect="1"/>
          </p:cNvPicPr>
          <p:nvPr/>
        </p:nvPicPr>
        <p:blipFill rotWithShape="1">
          <a:blip r:embed="rId3"/>
          <a:srcRect b="44321"/>
          <a:stretch/>
        </p:blipFill>
        <p:spPr>
          <a:xfrm>
            <a:off x="374849" y="113535"/>
            <a:ext cx="7151370" cy="2568706"/>
          </a:xfrm>
          <a:prstGeom prst="rect">
            <a:avLst/>
          </a:prstGeom>
        </p:spPr>
      </p:pic>
      <p:pic>
        <p:nvPicPr>
          <p:cNvPr id="24" name="Picture 23" descr="A white box with black text&#10;&#10;Description automatically generated">
            <a:extLst>
              <a:ext uri="{FF2B5EF4-FFF2-40B4-BE49-F238E27FC236}">
                <a16:creationId xmlns:a16="http://schemas.microsoft.com/office/drawing/2014/main" id="{4B89699B-0E4B-67AC-D392-EE1EDE0DA79F}"/>
              </a:ext>
            </a:extLst>
          </p:cNvPr>
          <p:cNvPicPr>
            <a:picLocks noChangeAspect="1"/>
          </p:cNvPicPr>
          <p:nvPr/>
        </p:nvPicPr>
        <p:blipFill>
          <a:blip r:embed="rId4"/>
          <a:stretch>
            <a:fillRect/>
          </a:stretch>
        </p:blipFill>
        <p:spPr>
          <a:xfrm>
            <a:off x="114600" y="2951352"/>
            <a:ext cx="8914799" cy="1498849"/>
          </a:xfrm>
          <a:prstGeom prst="rect">
            <a:avLst/>
          </a:prstGeom>
        </p:spPr>
      </p:pic>
      <p:sp>
        <p:nvSpPr>
          <p:cNvPr id="2" name="Rounded Rectangle 1">
            <a:extLst>
              <a:ext uri="{FF2B5EF4-FFF2-40B4-BE49-F238E27FC236}">
                <a16:creationId xmlns:a16="http://schemas.microsoft.com/office/drawing/2014/main" id="{9BFE94B8-7192-E5C1-7899-57A336BDB9EB}"/>
              </a:ext>
            </a:extLst>
          </p:cNvPr>
          <p:cNvSpPr/>
          <p:nvPr/>
        </p:nvSpPr>
        <p:spPr>
          <a:xfrm>
            <a:off x="5226627" y="3347129"/>
            <a:ext cx="3616037" cy="353647"/>
          </a:xfrm>
          <a:prstGeom prst="roundRect">
            <a:avLst/>
          </a:prstGeom>
          <a:solidFill>
            <a:schemeClr val="accent5">
              <a:lumMod val="75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5514E942-2234-600D-C83D-8C160DB2A56C}"/>
              </a:ext>
            </a:extLst>
          </p:cNvPr>
          <p:cNvSpPr/>
          <p:nvPr/>
        </p:nvSpPr>
        <p:spPr>
          <a:xfrm>
            <a:off x="5226627" y="3734154"/>
            <a:ext cx="3616037" cy="235733"/>
          </a:xfrm>
          <a:prstGeom prst="roundRect">
            <a:avLst/>
          </a:prstGeom>
          <a:solidFill>
            <a:srgbClr val="FF000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776AD2B4-34EE-6A7D-77FF-D5D1CC9E304E}"/>
              </a:ext>
            </a:extLst>
          </p:cNvPr>
          <p:cNvSpPr/>
          <p:nvPr/>
        </p:nvSpPr>
        <p:spPr>
          <a:xfrm>
            <a:off x="114601" y="3329898"/>
            <a:ext cx="1057708" cy="353647"/>
          </a:xfrm>
          <a:prstGeom prst="roundRect">
            <a:avLst/>
          </a:prstGeom>
          <a:solidFill>
            <a:schemeClr val="accent5">
              <a:lumMod val="75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5DC1C7F3-2275-5AEE-9440-602032B320A8}"/>
              </a:ext>
            </a:extLst>
          </p:cNvPr>
          <p:cNvSpPr/>
          <p:nvPr/>
        </p:nvSpPr>
        <p:spPr>
          <a:xfrm>
            <a:off x="114600" y="3713273"/>
            <a:ext cx="1057708" cy="235733"/>
          </a:xfrm>
          <a:prstGeom prst="roundRect">
            <a:avLst/>
          </a:prstGeom>
          <a:solidFill>
            <a:srgbClr val="FF000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ogo of a brain&#10;&#10;Description automatically generated">
            <a:extLst>
              <a:ext uri="{FF2B5EF4-FFF2-40B4-BE49-F238E27FC236}">
                <a16:creationId xmlns:a16="http://schemas.microsoft.com/office/drawing/2014/main" id="{679E555C-EC2F-B64C-1423-505BA6BEB875}"/>
              </a:ext>
            </a:extLst>
          </p:cNvPr>
          <p:cNvPicPr>
            <a:picLocks noChangeAspect="1"/>
          </p:cNvPicPr>
          <p:nvPr/>
        </p:nvPicPr>
        <p:blipFill>
          <a:blip r:embed="rId5"/>
          <a:stretch>
            <a:fillRect/>
          </a:stretch>
        </p:blipFill>
        <p:spPr>
          <a:xfrm>
            <a:off x="7497647" y="-1619"/>
            <a:ext cx="1646353" cy="1424539"/>
          </a:xfrm>
          <a:prstGeom prst="roundRect">
            <a:avLst/>
          </a:prstGeom>
        </p:spPr>
      </p:pic>
    </p:spTree>
    <p:extLst>
      <p:ext uri="{BB962C8B-B14F-4D97-AF65-F5344CB8AC3E}">
        <p14:creationId xmlns:p14="http://schemas.microsoft.com/office/powerpoint/2010/main" val="32365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14BC925F-ABEB-D6B5-92B2-B8734D00EF79}"/>
              </a:ext>
            </a:extLst>
          </p:cNvPr>
          <p:cNvGraphicFramePr>
            <a:graphicFrameLocks noGrp="1"/>
          </p:cNvGraphicFramePr>
          <p:nvPr/>
        </p:nvGraphicFramePr>
        <p:xfrm>
          <a:off x="3008041" y="1074737"/>
          <a:ext cx="5890632" cy="1492903"/>
        </p:xfrm>
        <a:graphic>
          <a:graphicData uri="http://schemas.openxmlformats.org/drawingml/2006/table">
            <a:tbl>
              <a:tblPr>
                <a:tableStyleId>{8EC20E35-A176-4012-BC5E-935CFFF8708E}</a:tableStyleId>
              </a:tblPr>
              <a:tblGrid>
                <a:gridCol w="2919337">
                  <a:extLst>
                    <a:ext uri="{9D8B030D-6E8A-4147-A177-3AD203B41FA5}">
                      <a16:colId xmlns:a16="http://schemas.microsoft.com/office/drawing/2014/main" val="3526985353"/>
                    </a:ext>
                  </a:extLst>
                </a:gridCol>
                <a:gridCol w="972260">
                  <a:extLst>
                    <a:ext uri="{9D8B030D-6E8A-4147-A177-3AD203B41FA5}">
                      <a16:colId xmlns:a16="http://schemas.microsoft.com/office/drawing/2014/main" val="2474561460"/>
                    </a:ext>
                  </a:extLst>
                </a:gridCol>
                <a:gridCol w="726637">
                  <a:extLst>
                    <a:ext uri="{9D8B030D-6E8A-4147-A177-3AD203B41FA5}">
                      <a16:colId xmlns:a16="http://schemas.microsoft.com/office/drawing/2014/main" val="378998106"/>
                    </a:ext>
                  </a:extLst>
                </a:gridCol>
                <a:gridCol w="214920">
                  <a:extLst>
                    <a:ext uri="{9D8B030D-6E8A-4147-A177-3AD203B41FA5}">
                      <a16:colId xmlns:a16="http://schemas.microsoft.com/office/drawing/2014/main" val="2212734735"/>
                    </a:ext>
                  </a:extLst>
                </a:gridCol>
                <a:gridCol w="1057478">
                  <a:extLst>
                    <a:ext uri="{9D8B030D-6E8A-4147-A177-3AD203B41FA5}">
                      <a16:colId xmlns:a16="http://schemas.microsoft.com/office/drawing/2014/main" val="3941231336"/>
                    </a:ext>
                  </a:extLst>
                </a:gridCol>
              </a:tblGrid>
              <a:tr h="193319">
                <a:tc>
                  <a:txBody>
                    <a:bodyPr/>
                    <a:lstStyle/>
                    <a:p>
                      <a:pPr algn="ctr" fontAlgn="b"/>
                      <a:r>
                        <a:rPr lang="en-GB" sz="1100" b="1" u="none" strike="noStrike" dirty="0">
                          <a:solidFill>
                            <a:srgbClr val="000000"/>
                          </a:solidFill>
                          <a:effectLst/>
                        </a:rPr>
                        <a:t>Stakeholder</a:t>
                      </a:r>
                      <a:endParaRPr lang="en-GB" sz="1100" b="1" i="0" u="none" strike="noStrike" dirty="0">
                        <a:solidFill>
                          <a:srgbClr val="000000"/>
                        </a:solidFill>
                        <a:effectLst/>
                        <a:latin typeface="Calibri" panose="020F0502020204030204" pitchFamily="34" charset="0"/>
                      </a:endParaRPr>
                    </a:p>
                  </a:txBody>
                  <a:tcPr marL="9062" marR="9062" marT="9062" marB="0"/>
                </a:tc>
                <a:tc>
                  <a:txBody>
                    <a:bodyPr/>
                    <a:lstStyle/>
                    <a:p>
                      <a:pPr algn="ctr" fontAlgn="b"/>
                      <a:r>
                        <a:rPr lang="en-GB" sz="1100" b="1" u="none" strike="noStrike" dirty="0">
                          <a:solidFill>
                            <a:srgbClr val="000000"/>
                          </a:solidFill>
                          <a:effectLst/>
                        </a:rPr>
                        <a:t>Round 1  </a:t>
                      </a:r>
                      <a:endParaRPr lang="en-GB" sz="1100" b="1" i="0" u="none" strike="noStrike" dirty="0">
                        <a:solidFill>
                          <a:srgbClr val="000000"/>
                        </a:solidFill>
                        <a:effectLst/>
                        <a:latin typeface="Calibri" panose="020F0502020204030204" pitchFamily="34" charset="0"/>
                      </a:endParaRPr>
                    </a:p>
                  </a:txBody>
                  <a:tcPr marL="9062" marR="9062" marT="9062" marB="0"/>
                </a:tc>
                <a:tc>
                  <a:txBody>
                    <a:bodyPr/>
                    <a:lstStyle/>
                    <a:p>
                      <a:pPr algn="ctr" fontAlgn="b"/>
                      <a:r>
                        <a:rPr lang="en-GB" sz="1100" b="1" u="none" strike="noStrike" dirty="0">
                          <a:solidFill>
                            <a:srgbClr val="000000"/>
                          </a:solidFill>
                          <a:effectLst/>
                        </a:rPr>
                        <a:t>Round 2</a:t>
                      </a:r>
                      <a:endParaRPr lang="en-GB" sz="1100" b="1" i="0" u="none" strike="noStrike" dirty="0">
                        <a:solidFill>
                          <a:srgbClr val="000000"/>
                        </a:solidFill>
                        <a:effectLst/>
                        <a:latin typeface="Calibri" panose="020F0502020204030204" pitchFamily="34" charset="0"/>
                      </a:endParaRPr>
                    </a:p>
                  </a:txBody>
                  <a:tcPr marL="9062" marR="9062" marT="9062" marB="0"/>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9062" marR="9062" marT="9062" marB="0"/>
                </a:tc>
                <a:tc>
                  <a:txBody>
                    <a:bodyPr/>
                    <a:lstStyle/>
                    <a:p>
                      <a:pPr algn="ctr" fontAlgn="b"/>
                      <a:r>
                        <a:rPr lang="en-GB" sz="1100" b="0" u="none" strike="noStrike" dirty="0">
                          <a:solidFill>
                            <a:srgbClr val="000000"/>
                          </a:solidFill>
                          <a:effectLst/>
                        </a:rPr>
                        <a:t>R1-R2 Completion rate</a:t>
                      </a:r>
                      <a:endParaRPr lang="en-GB" sz="1100" b="0" i="0" u="none" strike="noStrike" dirty="0">
                        <a:solidFill>
                          <a:srgbClr val="000000"/>
                        </a:solidFill>
                        <a:effectLst/>
                        <a:latin typeface="Calibri" panose="020F0502020204030204" pitchFamily="34" charset="0"/>
                      </a:endParaRPr>
                    </a:p>
                  </a:txBody>
                  <a:tcPr marL="9062" marR="9062" marT="9062" marB="0"/>
                </a:tc>
                <a:extLst>
                  <a:ext uri="{0D108BD9-81ED-4DB2-BD59-A6C34878D82A}">
                    <a16:rowId xmlns:a16="http://schemas.microsoft.com/office/drawing/2014/main" val="595178193"/>
                  </a:ext>
                </a:extLst>
              </a:tr>
              <a:tr h="193319">
                <a:tc>
                  <a:txBody>
                    <a:bodyPr/>
                    <a:lstStyle/>
                    <a:p>
                      <a:pPr algn="ctr" fontAlgn="b"/>
                      <a:r>
                        <a:rPr lang="en-GB" sz="1100" u="none" strike="noStrike" dirty="0">
                          <a:effectLst/>
                        </a:rPr>
                        <a:t>Adult with epilepsy (18 years and older)</a:t>
                      </a:r>
                      <a:endParaRPr lang="en-GB" sz="1100" b="0" i="0" u="none" strike="noStrike" dirty="0">
                        <a:solidFill>
                          <a:srgbClr val="000000"/>
                        </a:solidFill>
                        <a:effectLst/>
                        <a:latin typeface="Calibri" panose="020F0502020204030204" pitchFamily="34" charset="0"/>
                      </a:endParaRPr>
                    </a:p>
                  </a:txBody>
                  <a:tcPr marL="9062" marR="9062" marT="9062" marB="0"/>
                </a:tc>
                <a:tc>
                  <a:txBody>
                    <a:bodyPr/>
                    <a:lstStyle/>
                    <a:p>
                      <a:pPr algn="ctr" fontAlgn="b"/>
                      <a:r>
                        <a:rPr lang="en-GB" sz="1100" u="none" strike="noStrike" dirty="0">
                          <a:effectLst/>
                        </a:rPr>
                        <a:t>232 (47%)</a:t>
                      </a:r>
                      <a:endParaRPr lang="en-GB" sz="1100" b="0" i="0" u="none" strike="noStrike" dirty="0">
                        <a:solidFill>
                          <a:srgbClr val="000000"/>
                        </a:solidFill>
                        <a:effectLst/>
                        <a:latin typeface="Calibri" panose="020F0502020204030204" pitchFamily="34" charset="0"/>
                      </a:endParaRPr>
                    </a:p>
                  </a:txBody>
                  <a:tcPr marL="9062" marR="9062" marT="9062" marB="0"/>
                </a:tc>
                <a:tc>
                  <a:txBody>
                    <a:bodyPr/>
                    <a:lstStyle/>
                    <a:p>
                      <a:pPr algn="ctr" fontAlgn="b"/>
                      <a:r>
                        <a:rPr lang="en-GB" sz="1200" b="0" u="none" strike="noStrike" dirty="0">
                          <a:solidFill>
                            <a:srgbClr val="000000"/>
                          </a:solidFill>
                          <a:effectLst/>
                        </a:rPr>
                        <a:t>125 (44%)</a:t>
                      </a:r>
                      <a:endParaRPr lang="en-GB" sz="12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9062" marR="9062" marT="9062" marB="0"/>
                </a:tc>
                <a:tc>
                  <a:txBody>
                    <a:bodyPr/>
                    <a:lstStyle/>
                    <a:p>
                      <a:pPr algn="ctr" fontAlgn="b"/>
                      <a:r>
                        <a:rPr lang="en-GB" sz="1100" b="0" u="none" strike="noStrike" dirty="0">
                          <a:solidFill>
                            <a:srgbClr val="000000"/>
                          </a:solidFill>
                          <a:effectLst/>
                        </a:rPr>
                        <a:t>54%</a:t>
                      </a:r>
                      <a:endParaRPr lang="en-GB" sz="1100" b="0" i="0" u="none" strike="noStrike" dirty="0">
                        <a:solidFill>
                          <a:srgbClr val="000000"/>
                        </a:solidFill>
                        <a:effectLst/>
                        <a:latin typeface="Calibri" panose="020F0502020204030204" pitchFamily="34" charset="0"/>
                      </a:endParaRPr>
                    </a:p>
                  </a:txBody>
                  <a:tcPr marL="9062" marR="9062" marT="9062" marB="0"/>
                </a:tc>
                <a:extLst>
                  <a:ext uri="{0D108BD9-81ED-4DB2-BD59-A6C34878D82A}">
                    <a16:rowId xmlns:a16="http://schemas.microsoft.com/office/drawing/2014/main" val="816285010"/>
                  </a:ext>
                </a:extLst>
              </a:tr>
              <a:tr h="193319">
                <a:tc>
                  <a:txBody>
                    <a:bodyPr/>
                    <a:lstStyle/>
                    <a:p>
                      <a:pPr algn="ctr" fontAlgn="b"/>
                      <a:r>
                        <a:rPr lang="en-GB" sz="1100" u="none" strike="noStrike">
                          <a:effectLst/>
                        </a:rPr>
                        <a:t>Epilepsy researcher (primary role)</a:t>
                      </a:r>
                      <a:endParaRPr lang="en-GB" sz="1100" b="0" i="0" u="none" strike="noStrike">
                        <a:solidFill>
                          <a:srgbClr val="000000"/>
                        </a:solidFill>
                        <a:effectLst/>
                        <a:latin typeface="Calibri" panose="020F0502020204030204" pitchFamily="34" charset="0"/>
                      </a:endParaRPr>
                    </a:p>
                  </a:txBody>
                  <a:tcPr marL="9062" marR="9062" marT="9062" marB="0"/>
                </a:tc>
                <a:tc>
                  <a:txBody>
                    <a:bodyPr/>
                    <a:lstStyle/>
                    <a:p>
                      <a:pPr algn="ctr" fontAlgn="b"/>
                      <a:r>
                        <a:rPr lang="en-GB" sz="1100" u="none" strike="noStrike" dirty="0">
                          <a:effectLst/>
                        </a:rPr>
                        <a:t>36 (7%)</a:t>
                      </a:r>
                      <a:endParaRPr lang="en-GB" sz="1100" b="0" i="0" u="none" strike="noStrike" dirty="0">
                        <a:solidFill>
                          <a:srgbClr val="000000"/>
                        </a:solidFill>
                        <a:effectLst/>
                        <a:latin typeface="Calibri" panose="020F0502020204030204" pitchFamily="34" charset="0"/>
                      </a:endParaRPr>
                    </a:p>
                  </a:txBody>
                  <a:tcPr marL="9062" marR="9062" marT="9062" marB="0"/>
                </a:tc>
                <a:tc>
                  <a:txBody>
                    <a:bodyPr/>
                    <a:lstStyle/>
                    <a:p>
                      <a:pPr algn="ctr" fontAlgn="b"/>
                      <a:r>
                        <a:rPr lang="en-GB" sz="1200" b="0" u="none" strike="noStrike" dirty="0">
                          <a:solidFill>
                            <a:srgbClr val="000000"/>
                          </a:solidFill>
                          <a:effectLst/>
                        </a:rPr>
                        <a:t>22 (8%)</a:t>
                      </a:r>
                      <a:endParaRPr lang="en-GB" sz="12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9062" marR="9062" marT="9062" marB="0"/>
                </a:tc>
                <a:tc>
                  <a:txBody>
                    <a:bodyPr/>
                    <a:lstStyle/>
                    <a:p>
                      <a:pPr algn="ctr" fontAlgn="b"/>
                      <a:r>
                        <a:rPr lang="en-GB" sz="1100" b="0" u="none" strike="noStrike" dirty="0">
                          <a:solidFill>
                            <a:srgbClr val="000000"/>
                          </a:solidFill>
                          <a:effectLst/>
                        </a:rPr>
                        <a:t>61%</a:t>
                      </a:r>
                      <a:endParaRPr lang="en-GB" sz="1100" b="0" i="0" u="none" strike="noStrike" dirty="0">
                        <a:solidFill>
                          <a:srgbClr val="000000"/>
                        </a:solidFill>
                        <a:effectLst/>
                        <a:latin typeface="Calibri" panose="020F0502020204030204" pitchFamily="34" charset="0"/>
                      </a:endParaRPr>
                    </a:p>
                  </a:txBody>
                  <a:tcPr marL="9062" marR="9062" marT="9062" marB="0"/>
                </a:tc>
                <a:extLst>
                  <a:ext uri="{0D108BD9-81ED-4DB2-BD59-A6C34878D82A}">
                    <a16:rowId xmlns:a16="http://schemas.microsoft.com/office/drawing/2014/main" val="2510319254"/>
                  </a:ext>
                </a:extLst>
              </a:tr>
              <a:tr h="193319">
                <a:tc>
                  <a:txBody>
                    <a:bodyPr/>
                    <a:lstStyle/>
                    <a:p>
                      <a:pPr algn="ctr" fontAlgn="b"/>
                      <a:r>
                        <a:rPr lang="en-GB" sz="1100" u="none" strike="noStrike" dirty="0">
                          <a:effectLst/>
                        </a:rPr>
                        <a:t>Healthcare professional (primary role)</a:t>
                      </a:r>
                      <a:endParaRPr lang="en-GB" sz="1100" b="0" i="0" u="none" strike="noStrike" dirty="0">
                        <a:solidFill>
                          <a:srgbClr val="000000"/>
                        </a:solidFill>
                        <a:effectLst/>
                        <a:latin typeface="Calibri" panose="020F0502020204030204" pitchFamily="34" charset="0"/>
                      </a:endParaRPr>
                    </a:p>
                  </a:txBody>
                  <a:tcPr marL="9062" marR="9062" marT="9062" marB="0"/>
                </a:tc>
                <a:tc>
                  <a:txBody>
                    <a:bodyPr/>
                    <a:lstStyle/>
                    <a:p>
                      <a:pPr algn="ctr" fontAlgn="b"/>
                      <a:r>
                        <a:rPr lang="en-GB" sz="1100" u="none" strike="noStrike" dirty="0">
                          <a:effectLst/>
                        </a:rPr>
                        <a:t>143 (29%)</a:t>
                      </a:r>
                      <a:endParaRPr lang="en-GB" sz="1100" b="0" i="0" u="none" strike="noStrike" dirty="0">
                        <a:solidFill>
                          <a:srgbClr val="000000"/>
                        </a:solidFill>
                        <a:effectLst/>
                        <a:latin typeface="Calibri" panose="020F0502020204030204" pitchFamily="34" charset="0"/>
                      </a:endParaRPr>
                    </a:p>
                  </a:txBody>
                  <a:tcPr marL="9062" marR="9062" marT="9062" marB="0"/>
                </a:tc>
                <a:tc>
                  <a:txBody>
                    <a:bodyPr/>
                    <a:lstStyle/>
                    <a:p>
                      <a:pPr algn="ctr" fontAlgn="b"/>
                      <a:r>
                        <a:rPr lang="en-GB" sz="1200" b="0" u="none" strike="noStrike" dirty="0">
                          <a:solidFill>
                            <a:srgbClr val="000000"/>
                          </a:solidFill>
                          <a:effectLst/>
                        </a:rPr>
                        <a:t>101 (36%)</a:t>
                      </a:r>
                      <a:endParaRPr lang="en-GB" sz="12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9062" marR="9062" marT="9062" marB="0"/>
                </a:tc>
                <a:tc>
                  <a:txBody>
                    <a:bodyPr/>
                    <a:lstStyle/>
                    <a:p>
                      <a:pPr algn="ctr" fontAlgn="b"/>
                      <a:r>
                        <a:rPr lang="en-GB" sz="1100" b="0" u="none" strike="noStrike" dirty="0">
                          <a:solidFill>
                            <a:srgbClr val="000000"/>
                          </a:solidFill>
                          <a:effectLst/>
                        </a:rPr>
                        <a:t>71%</a:t>
                      </a:r>
                      <a:endParaRPr lang="en-GB" sz="1100" b="0" i="0" u="none" strike="noStrike" dirty="0">
                        <a:solidFill>
                          <a:srgbClr val="000000"/>
                        </a:solidFill>
                        <a:effectLst/>
                        <a:latin typeface="Calibri" panose="020F0502020204030204" pitchFamily="34" charset="0"/>
                      </a:endParaRPr>
                    </a:p>
                  </a:txBody>
                  <a:tcPr marL="9062" marR="9062" marT="9062" marB="0"/>
                </a:tc>
                <a:extLst>
                  <a:ext uri="{0D108BD9-81ED-4DB2-BD59-A6C34878D82A}">
                    <a16:rowId xmlns:a16="http://schemas.microsoft.com/office/drawing/2014/main" val="3924791732"/>
                  </a:ext>
                </a:extLst>
              </a:tr>
              <a:tr h="193319">
                <a:tc>
                  <a:txBody>
                    <a:bodyPr/>
                    <a:lstStyle/>
                    <a:p>
                      <a:pPr algn="ctr" fontAlgn="b"/>
                      <a:r>
                        <a:rPr lang="en-GB" sz="1100" u="none" strike="noStrike" dirty="0">
                          <a:effectLst/>
                        </a:rPr>
                        <a:t>Representative of an adult with epilepsy (e.g. family member or care-giver)</a:t>
                      </a:r>
                      <a:endParaRPr lang="en-GB" sz="1100" b="0" i="0" u="none" strike="noStrike" dirty="0">
                        <a:solidFill>
                          <a:srgbClr val="000000"/>
                        </a:solidFill>
                        <a:effectLst/>
                        <a:latin typeface="Calibri" panose="020F0502020204030204" pitchFamily="34" charset="0"/>
                      </a:endParaRPr>
                    </a:p>
                  </a:txBody>
                  <a:tcPr marL="9062" marR="9062" marT="9062" marB="0"/>
                </a:tc>
                <a:tc>
                  <a:txBody>
                    <a:bodyPr/>
                    <a:lstStyle/>
                    <a:p>
                      <a:pPr algn="ctr" fontAlgn="b"/>
                      <a:r>
                        <a:rPr lang="en-GB" sz="1100" u="none" strike="noStrike" dirty="0">
                          <a:effectLst/>
                        </a:rPr>
                        <a:t>79 (16%)</a:t>
                      </a:r>
                      <a:endParaRPr lang="en-GB" sz="1100" b="0" i="0" u="none" strike="noStrike" dirty="0">
                        <a:solidFill>
                          <a:srgbClr val="000000"/>
                        </a:solidFill>
                        <a:effectLst/>
                        <a:latin typeface="Calibri" panose="020F0502020204030204" pitchFamily="34" charset="0"/>
                      </a:endParaRPr>
                    </a:p>
                  </a:txBody>
                  <a:tcPr marL="9062" marR="9062" marT="9062" marB="0"/>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GB" sz="1200" b="0" u="none" strike="noStrike" dirty="0">
                          <a:solidFill>
                            <a:srgbClr val="000000"/>
                          </a:solidFill>
                          <a:effectLst/>
                        </a:rPr>
                        <a:t>33 (12%)</a:t>
                      </a:r>
                    </a:p>
                    <a:p>
                      <a:pPr algn="ctr" fontAlgn="b"/>
                      <a:endParaRPr lang="en-GB" sz="12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9062" marR="9062" marT="9062" marB="0"/>
                </a:tc>
                <a:tc>
                  <a:txBody>
                    <a:bodyPr/>
                    <a:lstStyle/>
                    <a:p>
                      <a:pPr algn="ctr" fontAlgn="b"/>
                      <a:r>
                        <a:rPr lang="en-GB" sz="1100" b="0" u="none" strike="noStrike" dirty="0">
                          <a:solidFill>
                            <a:srgbClr val="000000"/>
                          </a:solidFill>
                          <a:effectLst/>
                        </a:rPr>
                        <a:t>42%</a:t>
                      </a:r>
                      <a:endParaRPr lang="en-GB" sz="1100" b="0" i="0" u="none" strike="noStrike" dirty="0">
                        <a:solidFill>
                          <a:srgbClr val="000000"/>
                        </a:solidFill>
                        <a:effectLst/>
                        <a:latin typeface="Calibri" panose="020F0502020204030204" pitchFamily="34" charset="0"/>
                      </a:endParaRPr>
                    </a:p>
                  </a:txBody>
                  <a:tcPr marL="9062" marR="9062" marT="9062" marB="0"/>
                </a:tc>
                <a:extLst>
                  <a:ext uri="{0D108BD9-81ED-4DB2-BD59-A6C34878D82A}">
                    <a16:rowId xmlns:a16="http://schemas.microsoft.com/office/drawing/2014/main" val="2228716328"/>
                  </a:ext>
                </a:extLst>
              </a:tr>
              <a:tr h="193319">
                <a:tc>
                  <a:txBody>
                    <a:bodyPr/>
                    <a:lstStyle/>
                    <a:p>
                      <a:pPr algn="ctr" fontAlgn="b"/>
                      <a:r>
                        <a:rPr lang="en-GB" sz="1100" b="1" u="none" strike="noStrike" dirty="0">
                          <a:effectLst/>
                        </a:rPr>
                        <a:t>Total</a:t>
                      </a:r>
                      <a:endParaRPr lang="en-GB" sz="1100" b="1" i="0" u="none" strike="noStrike" dirty="0">
                        <a:solidFill>
                          <a:srgbClr val="000000"/>
                        </a:solidFill>
                        <a:effectLst/>
                        <a:latin typeface="Calibri" panose="020F0502020204030204" pitchFamily="34" charset="0"/>
                      </a:endParaRPr>
                    </a:p>
                  </a:txBody>
                  <a:tcPr marL="9062" marR="9062" marT="9062" marB="0"/>
                </a:tc>
                <a:tc>
                  <a:txBody>
                    <a:bodyPr/>
                    <a:lstStyle/>
                    <a:p>
                      <a:pPr algn="ctr" fontAlgn="b"/>
                      <a:r>
                        <a:rPr lang="en-GB" sz="1100" b="1" u="none" strike="noStrike" dirty="0">
                          <a:effectLst/>
                        </a:rPr>
                        <a:t>490</a:t>
                      </a:r>
                      <a:endParaRPr lang="en-GB" sz="1100" b="1" i="0" u="none" strike="noStrike" dirty="0">
                        <a:solidFill>
                          <a:srgbClr val="000000"/>
                        </a:solidFill>
                        <a:effectLst/>
                        <a:latin typeface="Calibri" panose="020F0502020204030204" pitchFamily="34" charset="0"/>
                      </a:endParaRPr>
                    </a:p>
                  </a:txBody>
                  <a:tcPr marL="9062" marR="9062" marT="9062" marB="0"/>
                </a:tc>
                <a:tc>
                  <a:txBody>
                    <a:bodyPr/>
                    <a:lstStyle/>
                    <a:p>
                      <a:pPr algn="ctr" fontAlgn="b"/>
                      <a:r>
                        <a:rPr lang="en-GB" sz="1200" b="1" u="none" strike="noStrike" dirty="0">
                          <a:solidFill>
                            <a:srgbClr val="000000"/>
                          </a:solidFill>
                          <a:effectLst/>
                        </a:rPr>
                        <a:t>281</a:t>
                      </a:r>
                      <a:endParaRPr lang="en-GB" sz="12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endParaRPr lang="en-GB" sz="1100" b="1" i="0" u="none" strike="noStrike" dirty="0">
                        <a:solidFill>
                          <a:srgbClr val="000000"/>
                        </a:solidFill>
                        <a:effectLst/>
                        <a:latin typeface="Calibri" panose="020F0502020204030204" pitchFamily="34" charset="0"/>
                      </a:endParaRPr>
                    </a:p>
                  </a:txBody>
                  <a:tcPr marL="9062" marR="9062" marT="9062" marB="0"/>
                </a:tc>
                <a:tc>
                  <a:txBody>
                    <a:bodyPr/>
                    <a:lstStyle/>
                    <a:p>
                      <a:pPr algn="ctr" fontAlgn="b"/>
                      <a:r>
                        <a:rPr lang="en-GB" sz="1100" b="1" u="none" strike="noStrike" dirty="0">
                          <a:solidFill>
                            <a:srgbClr val="000000"/>
                          </a:solidFill>
                          <a:effectLst/>
                        </a:rPr>
                        <a:t>57.3%</a:t>
                      </a:r>
                      <a:endParaRPr lang="en-GB" sz="1100" b="1" i="0" u="none" strike="noStrike" dirty="0">
                        <a:solidFill>
                          <a:srgbClr val="000000"/>
                        </a:solidFill>
                        <a:effectLst/>
                        <a:latin typeface="Calibri" panose="020F0502020204030204" pitchFamily="34" charset="0"/>
                      </a:endParaRPr>
                    </a:p>
                  </a:txBody>
                  <a:tcPr marL="9062" marR="9062" marT="9062" marB="0"/>
                </a:tc>
                <a:extLst>
                  <a:ext uri="{0D108BD9-81ED-4DB2-BD59-A6C34878D82A}">
                    <a16:rowId xmlns:a16="http://schemas.microsoft.com/office/drawing/2014/main" val="946407616"/>
                  </a:ext>
                </a:extLst>
              </a:tr>
            </a:tbl>
          </a:graphicData>
        </a:graphic>
      </p:graphicFrame>
      <p:graphicFrame>
        <p:nvGraphicFramePr>
          <p:cNvPr id="9" name="Table 8">
            <a:extLst>
              <a:ext uri="{FF2B5EF4-FFF2-40B4-BE49-F238E27FC236}">
                <a16:creationId xmlns:a16="http://schemas.microsoft.com/office/drawing/2014/main" id="{DC224C45-FF84-435E-DCD4-BEF7D8501570}"/>
              </a:ext>
            </a:extLst>
          </p:cNvPr>
          <p:cNvGraphicFramePr>
            <a:graphicFrameLocks noGrp="1"/>
          </p:cNvGraphicFramePr>
          <p:nvPr/>
        </p:nvGraphicFramePr>
        <p:xfrm>
          <a:off x="365202" y="1074737"/>
          <a:ext cx="2545266" cy="3581604"/>
        </p:xfrm>
        <a:graphic>
          <a:graphicData uri="http://schemas.openxmlformats.org/drawingml/2006/table">
            <a:tbl>
              <a:tblPr>
                <a:tableStyleId>{8EC20E35-A176-4012-BC5E-935CFFF8708E}</a:tableStyleId>
              </a:tblPr>
              <a:tblGrid>
                <a:gridCol w="1474750">
                  <a:extLst>
                    <a:ext uri="{9D8B030D-6E8A-4147-A177-3AD203B41FA5}">
                      <a16:colId xmlns:a16="http://schemas.microsoft.com/office/drawing/2014/main" val="2786814662"/>
                    </a:ext>
                  </a:extLst>
                </a:gridCol>
                <a:gridCol w="1070516">
                  <a:extLst>
                    <a:ext uri="{9D8B030D-6E8A-4147-A177-3AD203B41FA5}">
                      <a16:colId xmlns:a16="http://schemas.microsoft.com/office/drawing/2014/main" val="1981929024"/>
                    </a:ext>
                  </a:extLst>
                </a:gridCol>
              </a:tblGrid>
              <a:tr h="325644">
                <a:tc>
                  <a:txBody>
                    <a:bodyPr/>
                    <a:lstStyle/>
                    <a:p>
                      <a:pPr algn="l" fontAlgn="b"/>
                      <a:r>
                        <a:rPr lang="en-GB" sz="1100" b="1" u="none" strike="noStrike" dirty="0">
                          <a:effectLst/>
                        </a:rPr>
                        <a:t>Country</a:t>
                      </a:r>
                      <a:endParaRPr lang="en-GB" sz="1100" b="1" i="0" u="none" strike="noStrike" dirty="0">
                        <a:solidFill>
                          <a:srgbClr val="000000"/>
                        </a:solidFill>
                        <a:effectLst/>
                        <a:latin typeface="Calibri" panose="020F0502020204030204" pitchFamily="34" charset="0"/>
                      </a:endParaRPr>
                    </a:p>
                  </a:txBody>
                  <a:tcPr marL="5877" marR="5877" marT="5877" marB="0"/>
                </a:tc>
                <a:tc>
                  <a:txBody>
                    <a:bodyPr/>
                    <a:lstStyle/>
                    <a:p>
                      <a:pPr algn="l" fontAlgn="b"/>
                      <a:r>
                        <a:rPr lang="en-GB" sz="1100" b="1" u="none" strike="noStrike" dirty="0">
                          <a:effectLst/>
                        </a:rPr>
                        <a:t>Registrations</a:t>
                      </a:r>
                      <a:endParaRPr lang="en-GB" sz="1100" b="1" i="0" u="none" strike="noStrike" dirty="0">
                        <a:solidFill>
                          <a:srgbClr val="000000"/>
                        </a:solidFill>
                        <a:effectLst/>
                        <a:latin typeface="Calibri" panose="020F0502020204030204" pitchFamily="34" charset="0"/>
                      </a:endParaRPr>
                    </a:p>
                  </a:txBody>
                  <a:tcPr marL="5877" marR="5877" marT="5877" marB="0"/>
                </a:tc>
                <a:extLst>
                  <a:ext uri="{0D108BD9-81ED-4DB2-BD59-A6C34878D82A}">
                    <a16:rowId xmlns:a16="http://schemas.microsoft.com/office/drawing/2014/main" val="2919025829"/>
                  </a:ext>
                </a:extLst>
              </a:tr>
              <a:tr h="280629">
                <a:tc>
                  <a:txBody>
                    <a:bodyPr/>
                    <a:lstStyle/>
                    <a:p>
                      <a:pPr algn="l" fontAlgn="b"/>
                      <a:r>
                        <a:rPr lang="en-GB" sz="1100" u="none" strike="noStrike">
                          <a:effectLst/>
                        </a:rPr>
                        <a:t>United Kingdom (UK)</a:t>
                      </a:r>
                      <a:endParaRPr lang="en-GB" sz="1100" b="0" i="0" u="none" strike="noStrike">
                        <a:solidFill>
                          <a:srgbClr val="000000"/>
                        </a:solidFill>
                        <a:effectLst/>
                        <a:latin typeface="Calibri" panose="020F0502020204030204" pitchFamily="34" charset="0"/>
                      </a:endParaRPr>
                    </a:p>
                  </a:txBody>
                  <a:tcPr marL="5877" marR="5877" marT="5877" marB="0" anchor="b"/>
                </a:tc>
                <a:tc>
                  <a:txBody>
                    <a:bodyPr/>
                    <a:lstStyle/>
                    <a:p>
                      <a:pPr algn="ctr" fontAlgn="b"/>
                      <a:r>
                        <a:rPr lang="en-GB" sz="1100" u="none" strike="noStrike">
                          <a:effectLst/>
                        </a:rPr>
                        <a:t>120</a:t>
                      </a:r>
                      <a:endParaRPr lang="en-GB" sz="1100" b="0" i="0" u="none" strike="noStrike">
                        <a:solidFill>
                          <a:srgbClr val="000000"/>
                        </a:solidFill>
                        <a:effectLst/>
                        <a:latin typeface="Calibri" panose="020F0502020204030204" pitchFamily="34" charset="0"/>
                      </a:endParaRPr>
                    </a:p>
                  </a:txBody>
                  <a:tcPr marL="5877" marR="5877" marT="5877" marB="0" anchor="b"/>
                </a:tc>
                <a:extLst>
                  <a:ext uri="{0D108BD9-81ED-4DB2-BD59-A6C34878D82A}">
                    <a16:rowId xmlns:a16="http://schemas.microsoft.com/office/drawing/2014/main" val="1926052436"/>
                  </a:ext>
                </a:extLst>
              </a:tr>
              <a:tr h="372576">
                <a:tc>
                  <a:txBody>
                    <a:bodyPr/>
                    <a:lstStyle/>
                    <a:p>
                      <a:pPr algn="l" fontAlgn="b"/>
                      <a:r>
                        <a:rPr lang="en-GB" sz="1100" u="none" strike="noStrike">
                          <a:effectLst/>
                        </a:rPr>
                        <a:t>United States of America (USA)</a:t>
                      </a:r>
                      <a:endParaRPr lang="en-GB" sz="1100" b="0" i="0" u="none" strike="noStrike">
                        <a:solidFill>
                          <a:srgbClr val="000000"/>
                        </a:solidFill>
                        <a:effectLst/>
                        <a:latin typeface="Calibri" panose="020F0502020204030204" pitchFamily="34" charset="0"/>
                      </a:endParaRPr>
                    </a:p>
                  </a:txBody>
                  <a:tcPr marL="5877" marR="5877" marT="5877" marB="0" anchor="b"/>
                </a:tc>
                <a:tc>
                  <a:txBody>
                    <a:bodyPr/>
                    <a:lstStyle/>
                    <a:p>
                      <a:pPr algn="ctr" fontAlgn="b"/>
                      <a:r>
                        <a:rPr lang="en-GB" sz="1100" u="none" strike="noStrike">
                          <a:effectLst/>
                        </a:rPr>
                        <a:t>87</a:t>
                      </a:r>
                      <a:endParaRPr lang="en-GB" sz="1100" b="0" i="0" u="none" strike="noStrike">
                        <a:solidFill>
                          <a:srgbClr val="000000"/>
                        </a:solidFill>
                        <a:effectLst/>
                        <a:latin typeface="Calibri" panose="020F0502020204030204" pitchFamily="34" charset="0"/>
                      </a:endParaRPr>
                    </a:p>
                  </a:txBody>
                  <a:tcPr marL="5877" marR="5877" marT="5877" marB="0" anchor="b"/>
                </a:tc>
                <a:extLst>
                  <a:ext uri="{0D108BD9-81ED-4DB2-BD59-A6C34878D82A}">
                    <a16:rowId xmlns:a16="http://schemas.microsoft.com/office/drawing/2014/main" val="2720416414"/>
                  </a:ext>
                </a:extLst>
              </a:tr>
              <a:tr h="134443">
                <a:tc>
                  <a:txBody>
                    <a:bodyPr/>
                    <a:lstStyle/>
                    <a:p>
                      <a:pPr algn="l" fontAlgn="b"/>
                      <a:r>
                        <a:rPr lang="en-GB" sz="1100" u="none" strike="noStrike">
                          <a:effectLst/>
                        </a:rPr>
                        <a:t>Italy</a:t>
                      </a:r>
                      <a:endParaRPr lang="en-GB" sz="1100" b="0" i="0" u="none" strike="noStrike">
                        <a:solidFill>
                          <a:srgbClr val="000000"/>
                        </a:solidFill>
                        <a:effectLst/>
                        <a:latin typeface="Calibri" panose="020F0502020204030204" pitchFamily="34" charset="0"/>
                      </a:endParaRPr>
                    </a:p>
                  </a:txBody>
                  <a:tcPr marL="5877" marR="5877" marT="5877" marB="0" anchor="b"/>
                </a:tc>
                <a:tc>
                  <a:txBody>
                    <a:bodyPr/>
                    <a:lstStyle/>
                    <a:p>
                      <a:pPr algn="ctr" fontAlgn="b"/>
                      <a:r>
                        <a:rPr lang="en-GB" sz="1100" u="none" strike="noStrike">
                          <a:effectLst/>
                        </a:rPr>
                        <a:t>71</a:t>
                      </a:r>
                      <a:endParaRPr lang="en-GB" sz="1100" b="0" i="0" u="none" strike="noStrike">
                        <a:solidFill>
                          <a:srgbClr val="000000"/>
                        </a:solidFill>
                        <a:effectLst/>
                        <a:latin typeface="Calibri" panose="020F0502020204030204" pitchFamily="34" charset="0"/>
                      </a:endParaRPr>
                    </a:p>
                  </a:txBody>
                  <a:tcPr marL="5877" marR="5877" marT="5877" marB="0" anchor="b"/>
                </a:tc>
                <a:extLst>
                  <a:ext uri="{0D108BD9-81ED-4DB2-BD59-A6C34878D82A}">
                    <a16:rowId xmlns:a16="http://schemas.microsoft.com/office/drawing/2014/main" val="1373296458"/>
                  </a:ext>
                </a:extLst>
              </a:tr>
              <a:tr h="134443">
                <a:tc>
                  <a:txBody>
                    <a:bodyPr/>
                    <a:lstStyle/>
                    <a:p>
                      <a:pPr algn="l" fontAlgn="b"/>
                      <a:r>
                        <a:rPr lang="en-GB" sz="1100" u="none" strike="noStrike" dirty="0">
                          <a:effectLst/>
                        </a:rPr>
                        <a:t>Russia</a:t>
                      </a:r>
                      <a:endParaRPr lang="en-GB" sz="1100" b="0" i="0" u="none" strike="noStrike" dirty="0">
                        <a:solidFill>
                          <a:srgbClr val="000000"/>
                        </a:solidFill>
                        <a:effectLst/>
                        <a:latin typeface="Calibri" panose="020F0502020204030204" pitchFamily="34" charset="0"/>
                      </a:endParaRPr>
                    </a:p>
                  </a:txBody>
                  <a:tcPr marL="5877" marR="5877" marT="5877" marB="0" anchor="b"/>
                </a:tc>
                <a:tc>
                  <a:txBody>
                    <a:bodyPr/>
                    <a:lstStyle/>
                    <a:p>
                      <a:pPr algn="ctr" fontAlgn="b"/>
                      <a:r>
                        <a:rPr lang="en-GB" sz="1100" u="none" strike="noStrike" dirty="0">
                          <a:effectLst/>
                        </a:rPr>
                        <a:t>69</a:t>
                      </a:r>
                      <a:endParaRPr lang="en-GB" sz="1100" b="0" i="0" u="none" strike="noStrike" dirty="0">
                        <a:solidFill>
                          <a:srgbClr val="000000"/>
                        </a:solidFill>
                        <a:effectLst/>
                        <a:latin typeface="Calibri" panose="020F0502020204030204" pitchFamily="34" charset="0"/>
                      </a:endParaRPr>
                    </a:p>
                  </a:txBody>
                  <a:tcPr marL="5877" marR="5877" marT="5877" marB="0" anchor="b"/>
                </a:tc>
                <a:extLst>
                  <a:ext uri="{0D108BD9-81ED-4DB2-BD59-A6C34878D82A}">
                    <a16:rowId xmlns:a16="http://schemas.microsoft.com/office/drawing/2014/main" val="2234179635"/>
                  </a:ext>
                </a:extLst>
              </a:tr>
              <a:tr h="134443">
                <a:tc>
                  <a:txBody>
                    <a:bodyPr/>
                    <a:lstStyle/>
                    <a:p>
                      <a:pPr algn="l" fontAlgn="b"/>
                      <a:r>
                        <a:rPr lang="en-GB" sz="1100" u="none" strike="noStrike">
                          <a:effectLst/>
                        </a:rPr>
                        <a:t>Australia</a:t>
                      </a:r>
                      <a:endParaRPr lang="en-GB" sz="1100" b="0" i="0" u="none" strike="noStrike">
                        <a:solidFill>
                          <a:srgbClr val="000000"/>
                        </a:solidFill>
                        <a:effectLst/>
                        <a:latin typeface="Calibri" panose="020F0502020204030204" pitchFamily="34" charset="0"/>
                      </a:endParaRPr>
                    </a:p>
                  </a:txBody>
                  <a:tcPr marL="5877" marR="5877" marT="5877" marB="0" anchor="b"/>
                </a:tc>
                <a:tc>
                  <a:txBody>
                    <a:bodyPr/>
                    <a:lstStyle/>
                    <a:p>
                      <a:pPr algn="ctr" fontAlgn="b"/>
                      <a:r>
                        <a:rPr lang="en-GB" sz="1100" u="none" strike="noStrike">
                          <a:effectLst/>
                        </a:rPr>
                        <a:t>20</a:t>
                      </a:r>
                      <a:endParaRPr lang="en-GB" sz="1100" b="0" i="0" u="none" strike="noStrike">
                        <a:solidFill>
                          <a:srgbClr val="000000"/>
                        </a:solidFill>
                        <a:effectLst/>
                        <a:latin typeface="Calibri" panose="020F0502020204030204" pitchFamily="34" charset="0"/>
                      </a:endParaRPr>
                    </a:p>
                  </a:txBody>
                  <a:tcPr marL="5877" marR="5877" marT="5877" marB="0" anchor="b"/>
                </a:tc>
                <a:extLst>
                  <a:ext uri="{0D108BD9-81ED-4DB2-BD59-A6C34878D82A}">
                    <a16:rowId xmlns:a16="http://schemas.microsoft.com/office/drawing/2014/main" val="2635801759"/>
                  </a:ext>
                </a:extLst>
              </a:tr>
              <a:tr h="134443">
                <a:tc>
                  <a:txBody>
                    <a:bodyPr/>
                    <a:lstStyle/>
                    <a:p>
                      <a:pPr algn="l" fontAlgn="b"/>
                      <a:r>
                        <a:rPr lang="en-GB" sz="1100" u="none" strike="noStrike">
                          <a:effectLst/>
                        </a:rPr>
                        <a:t>Canada</a:t>
                      </a:r>
                      <a:endParaRPr lang="en-GB" sz="1100" b="0" i="0" u="none" strike="noStrike">
                        <a:solidFill>
                          <a:srgbClr val="000000"/>
                        </a:solidFill>
                        <a:effectLst/>
                        <a:latin typeface="Calibri" panose="020F0502020204030204" pitchFamily="34" charset="0"/>
                      </a:endParaRPr>
                    </a:p>
                  </a:txBody>
                  <a:tcPr marL="5877" marR="5877" marT="5877" marB="0" anchor="b"/>
                </a:tc>
                <a:tc>
                  <a:txBody>
                    <a:bodyPr/>
                    <a:lstStyle/>
                    <a:p>
                      <a:pPr algn="ctr" fontAlgn="b"/>
                      <a:r>
                        <a:rPr lang="en-GB" sz="1100" u="none" strike="noStrike" dirty="0">
                          <a:effectLst/>
                        </a:rPr>
                        <a:t>13</a:t>
                      </a:r>
                      <a:endParaRPr lang="en-GB" sz="1100" b="0" i="0" u="none" strike="noStrike" dirty="0">
                        <a:solidFill>
                          <a:srgbClr val="000000"/>
                        </a:solidFill>
                        <a:effectLst/>
                        <a:latin typeface="Calibri" panose="020F0502020204030204" pitchFamily="34" charset="0"/>
                      </a:endParaRPr>
                    </a:p>
                  </a:txBody>
                  <a:tcPr marL="5877" marR="5877" marT="5877" marB="0" anchor="b"/>
                </a:tc>
                <a:extLst>
                  <a:ext uri="{0D108BD9-81ED-4DB2-BD59-A6C34878D82A}">
                    <a16:rowId xmlns:a16="http://schemas.microsoft.com/office/drawing/2014/main" val="998789667"/>
                  </a:ext>
                </a:extLst>
              </a:tr>
              <a:tr h="134443">
                <a:tc>
                  <a:txBody>
                    <a:bodyPr/>
                    <a:lstStyle/>
                    <a:p>
                      <a:pPr algn="l" fontAlgn="b"/>
                      <a:r>
                        <a:rPr lang="en-GB" sz="1100" u="none" strike="noStrike">
                          <a:effectLst/>
                        </a:rPr>
                        <a:t>Ireland</a:t>
                      </a:r>
                      <a:endParaRPr lang="en-GB" sz="1100" b="0" i="0" u="none" strike="noStrike">
                        <a:solidFill>
                          <a:srgbClr val="000000"/>
                        </a:solidFill>
                        <a:effectLst/>
                        <a:latin typeface="Calibri" panose="020F0502020204030204" pitchFamily="34" charset="0"/>
                      </a:endParaRPr>
                    </a:p>
                  </a:txBody>
                  <a:tcPr marL="5877" marR="5877" marT="5877" marB="0" anchor="b"/>
                </a:tc>
                <a:tc>
                  <a:txBody>
                    <a:bodyPr/>
                    <a:lstStyle/>
                    <a:p>
                      <a:pPr algn="ctr" fontAlgn="b"/>
                      <a:r>
                        <a:rPr lang="en-GB" sz="1100" u="none" strike="noStrike">
                          <a:effectLst/>
                        </a:rPr>
                        <a:t>13</a:t>
                      </a:r>
                      <a:endParaRPr lang="en-GB" sz="1100" b="0" i="0" u="none" strike="noStrike">
                        <a:solidFill>
                          <a:srgbClr val="000000"/>
                        </a:solidFill>
                        <a:effectLst/>
                        <a:latin typeface="Calibri" panose="020F0502020204030204" pitchFamily="34" charset="0"/>
                      </a:endParaRPr>
                    </a:p>
                  </a:txBody>
                  <a:tcPr marL="5877" marR="5877" marT="5877" marB="0" anchor="b"/>
                </a:tc>
                <a:extLst>
                  <a:ext uri="{0D108BD9-81ED-4DB2-BD59-A6C34878D82A}">
                    <a16:rowId xmlns:a16="http://schemas.microsoft.com/office/drawing/2014/main" val="3837728667"/>
                  </a:ext>
                </a:extLst>
              </a:tr>
              <a:tr h="134443">
                <a:tc>
                  <a:txBody>
                    <a:bodyPr/>
                    <a:lstStyle/>
                    <a:p>
                      <a:pPr algn="l" fontAlgn="b"/>
                      <a:r>
                        <a:rPr lang="en-GB" sz="1100" u="none" strike="noStrike">
                          <a:effectLst/>
                        </a:rPr>
                        <a:t>Switzerland</a:t>
                      </a:r>
                      <a:endParaRPr lang="en-GB" sz="1100" b="0" i="0" u="none" strike="noStrike">
                        <a:solidFill>
                          <a:srgbClr val="000000"/>
                        </a:solidFill>
                        <a:effectLst/>
                        <a:latin typeface="Calibri" panose="020F0502020204030204" pitchFamily="34" charset="0"/>
                      </a:endParaRPr>
                    </a:p>
                  </a:txBody>
                  <a:tcPr marL="5877" marR="5877" marT="5877" marB="0" anchor="b"/>
                </a:tc>
                <a:tc>
                  <a:txBody>
                    <a:bodyPr/>
                    <a:lstStyle/>
                    <a:p>
                      <a:pPr algn="ctr" fontAlgn="b"/>
                      <a:r>
                        <a:rPr lang="en-GB" sz="1100" u="none" strike="noStrike" dirty="0">
                          <a:effectLst/>
                        </a:rPr>
                        <a:t>13</a:t>
                      </a:r>
                      <a:endParaRPr lang="en-GB" sz="1100" b="0" i="0" u="none" strike="noStrike" dirty="0">
                        <a:solidFill>
                          <a:srgbClr val="000000"/>
                        </a:solidFill>
                        <a:effectLst/>
                        <a:latin typeface="Calibri" panose="020F0502020204030204" pitchFamily="34" charset="0"/>
                      </a:endParaRPr>
                    </a:p>
                  </a:txBody>
                  <a:tcPr marL="5877" marR="5877" marT="5877" marB="0" anchor="b"/>
                </a:tc>
                <a:extLst>
                  <a:ext uri="{0D108BD9-81ED-4DB2-BD59-A6C34878D82A}">
                    <a16:rowId xmlns:a16="http://schemas.microsoft.com/office/drawing/2014/main" val="2887473220"/>
                  </a:ext>
                </a:extLst>
              </a:tr>
              <a:tr h="134443">
                <a:tc>
                  <a:txBody>
                    <a:bodyPr/>
                    <a:lstStyle/>
                    <a:p>
                      <a:pPr algn="l" fontAlgn="b"/>
                      <a:r>
                        <a:rPr lang="en-GB" sz="1100" u="none" strike="noStrike">
                          <a:effectLst/>
                        </a:rPr>
                        <a:t>Germany</a:t>
                      </a:r>
                      <a:endParaRPr lang="en-GB" sz="1100" b="0" i="0" u="none" strike="noStrike">
                        <a:solidFill>
                          <a:srgbClr val="000000"/>
                        </a:solidFill>
                        <a:effectLst/>
                        <a:latin typeface="Calibri" panose="020F0502020204030204" pitchFamily="34" charset="0"/>
                      </a:endParaRPr>
                    </a:p>
                  </a:txBody>
                  <a:tcPr marL="5877" marR="5877" marT="5877" marB="0" anchor="b"/>
                </a:tc>
                <a:tc>
                  <a:txBody>
                    <a:bodyPr/>
                    <a:lstStyle/>
                    <a:p>
                      <a:pPr algn="ctr" fontAlgn="b"/>
                      <a:r>
                        <a:rPr lang="en-GB" sz="1100" u="none" strike="noStrike" dirty="0">
                          <a:effectLst/>
                        </a:rPr>
                        <a:t>11</a:t>
                      </a:r>
                      <a:endParaRPr lang="en-GB" sz="1100" b="0" i="0" u="none" strike="noStrike" dirty="0">
                        <a:solidFill>
                          <a:srgbClr val="000000"/>
                        </a:solidFill>
                        <a:effectLst/>
                        <a:latin typeface="Calibri" panose="020F0502020204030204" pitchFamily="34" charset="0"/>
                      </a:endParaRPr>
                    </a:p>
                  </a:txBody>
                  <a:tcPr marL="5877" marR="5877" marT="5877" marB="0" anchor="b"/>
                </a:tc>
                <a:extLst>
                  <a:ext uri="{0D108BD9-81ED-4DB2-BD59-A6C34878D82A}">
                    <a16:rowId xmlns:a16="http://schemas.microsoft.com/office/drawing/2014/main" val="833585681"/>
                  </a:ext>
                </a:extLst>
              </a:tr>
              <a:tr h="134443">
                <a:tc>
                  <a:txBody>
                    <a:bodyPr/>
                    <a:lstStyle/>
                    <a:p>
                      <a:pPr algn="l" fontAlgn="b"/>
                      <a:r>
                        <a:rPr lang="en-GB" sz="1100" u="none" strike="noStrike">
                          <a:effectLst/>
                        </a:rPr>
                        <a:t>Argentina</a:t>
                      </a:r>
                      <a:endParaRPr lang="en-GB" sz="1100" b="0" i="0" u="none" strike="noStrike">
                        <a:solidFill>
                          <a:srgbClr val="000000"/>
                        </a:solidFill>
                        <a:effectLst/>
                        <a:latin typeface="Calibri" panose="020F0502020204030204" pitchFamily="34" charset="0"/>
                      </a:endParaRPr>
                    </a:p>
                  </a:txBody>
                  <a:tcPr marL="5877" marR="5877" marT="5877" marB="0" anchor="b"/>
                </a:tc>
                <a:tc>
                  <a:txBody>
                    <a:bodyPr/>
                    <a:lstStyle/>
                    <a:p>
                      <a:pPr algn="ctr" fontAlgn="b"/>
                      <a:r>
                        <a:rPr lang="en-GB" sz="1100" u="none" strike="noStrike">
                          <a:effectLst/>
                        </a:rPr>
                        <a:t>10</a:t>
                      </a:r>
                      <a:endParaRPr lang="en-GB" sz="1100" b="0" i="0" u="none" strike="noStrike">
                        <a:solidFill>
                          <a:srgbClr val="000000"/>
                        </a:solidFill>
                        <a:effectLst/>
                        <a:latin typeface="Calibri" panose="020F0502020204030204" pitchFamily="34" charset="0"/>
                      </a:endParaRPr>
                    </a:p>
                  </a:txBody>
                  <a:tcPr marL="5877" marR="5877" marT="5877" marB="0" anchor="b"/>
                </a:tc>
                <a:extLst>
                  <a:ext uri="{0D108BD9-81ED-4DB2-BD59-A6C34878D82A}">
                    <a16:rowId xmlns:a16="http://schemas.microsoft.com/office/drawing/2014/main" val="3957718664"/>
                  </a:ext>
                </a:extLst>
              </a:tr>
              <a:tr h="134443">
                <a:tc>
                  <a:txBody>
                    <a:bodyPr/>
                    <a:lstStyle/>
                    <a:p>
                      <a:pPr algn="l" fontAlgn="b"/>
                      <a:r>
                        <a:rPr lang="en-GB" sz="1100" u="none" strike="noStrike">
                          <a:effectLst/>
                        </a:rPr>
                        <a:t>Denmark</a:t>
                      </a:r>
                      <a:endParaRPr lang="en-GB" sz="1100" b="0" i="0" u="none" strike="noStrike">
                        <a:solidFill>
                          <a:srgbClr val="000000"/>
                        </a:solidFill>
                        <a:effectLst/>
                        <a:latin typeface="Calibri" panose="020F0502020204030204" pitchFamily="34" charset="0"/>
                      </a:endParaRPr>
                    </a:p>
                  </a:txBody>
                  <a:tcPr marL="5877" marR="5877" marT="5877" marB="0" anchor="b"/>
                </a:tc>
                <a:tc>
                  <a:txBody>
                    <a:bodyPr/>
                    <a:lstStyle/>
                    <a:p>
                      <a:pPr algn="ctr" fontAlgn="b"/>
                      <a:r>
                        <a:rPr lang="en-GB" sz="1100" u="none" strike="noStrike">
                          <a:effectLst/>
                        </a:rPr>
                        <a:t>10</a:t>
                      </a:r>
                      <a:endParaRPr lang="en-GB" sz="1100" b="0" i="0" u="none" strike="noStrike">
                        <a:solidFill>
                          <a:srgbClr val="000000"/>
                        </a:solidFill>
                        <a:effectLst/>
                        <a:latin typeface="Calibri" panose="020F0502020204030204" pitchFamily="34" charset="0"/>
                      </a:endParaRPr>
                    </a:p>
                  </a:txBody>
                  <a:tcPr marL="5877" marR="5877" marT="5877" marB="0" anchor="b"/>
                </a:tc>
                <a:extLst>
                  <a:ext uri="{0D108BD9-81ED-4DB2-BD59-A6C34878D82A}">
                    <a16:rowId xmlns:a16="http://schemas.microsoft.com/office/drawing/2014/main" val="3495520955"/>
                  </a:ext>
                </a:extLst>
              </a:tr>
              <a:tr h="134443">
                <a:tc>
                  <a:txBody>
                    <a:bodyPr/>
                    <a:lstStyle/>
                    <a:p>
                      <a:pPr algn="l" fontAlgn="b"/>
                      <a:r>
                        <a:rPr lang="en-GB" sz="1100" u="none" strike="noStrike">
                          <a:effectLst/>
                        </a:rPr>
                        <a:t>Austria</a:t>
                      </a:r>
                      <a:endParaRPr lang="en-GB" sz="1100" b="0" i="0" u="none" strike="noStrike">
                        <a:solidFill>
                          <a:srgbClr val="000000"/>
                        </a:solidFill>
                        <a:effectLst/>
                        <a:latin typeface="Calibri" panose="020F0502020204030204" pitchFamily="34" charset="0"/>
                      </a:endParaRPr>
                    </a:p>
                  </a:txBody>
                  <a:tcPr marL="5877" marR="5877" marT="5877" marB="0" anchor="b"/>
                </a:tc>
                <a:tc>
                  <a:txBody>
                    <a:bodyPr/>
                    <a:lstStyle/>
                    <a:p>
                      <a:pPr algn="ctr" fontAlgn="b"/>
                      <a:r>
                        <a:rPr lang="en-GB" sz="1100" u="none" strike="noStrike">
                          <a:effectLst/>
                        </a:rPr>
                        <a:t>9</a:t>
                      </a:r>
                      <a:endParaRPr lang="en-GB" sz="1100" b="0" i="0" u="none" strike="noStrike">
                        <a:solidFill>
                          <a:srgbClr val="000000"/>
                        </a:solidFill>
                        <a:effectLst/>
                        <a:latin typeface="Calibri" panose="020F0502020204030204" pitchFamily="34" charset="0"/>
                      </a:endParaRPr>
                    </a:p>
                  </a:txBody>
                  <a:tcPr marL="5877" marR="5877" marT="5877" marB="0" anchor="b"/>
                </a:tc>
                <a:extLst>
                  <a:ext uri="{0D108BD9-81ED-4DB2-BD59-A6C34878D82A}">
                    <a16:rowId xmlns:a16="http://schemas.microsoft.com/office/drawing/2014/main" val="2307481049"/>
                  </a:ext>
                </a:extLst>
              </a:tr>
              <a:tr h="134443">
                <a:tc>
                  <a:txBody>
                    <a:bodyPr/>
                    <a:lstStyle/>
                    <a:p>
                      <a:pPr algn="l" fontAlgn="b"/>
                      <a:r>
                        <a:rPr lang="en-GB" sz="1100" u="none" strike="noStrike">
                          <a:effectLst/>
                        </a:rPr>
                        <a:t>Belgium</a:t>
                      </a:r>
                      <a:endParaRPr lang="en-GB" sz="1100" b="0" i="0" u="none" strike="noStrike">
                        <a:solidFill>
                          <a:srgbClr val="000000"/>
                        </a:solidFill>
                        <a:effectLst/>
                        <a:latin typeface="Calibri" panose="020F0502020204030204" pitchFamily="34" charset="0"/>
                      </a:endParaRPr>
                    </a:p>
                  </a:txBody>
                  <a:tcPr marL="5877" marR="5877" marT="5877" marB="0" anchor="b"/>
                </a:tc>
                <a:tc>
                  <a:txBody>
                    <a:bodyPr/>
                    <a:lstStyle/>
                    <a:p>
                      <a:pPr algn="ctr" fontAlgn="b"/>
                      <a:r>
                        <a:rPr lang="en-GB" sz="1100" u="none" strike="noStrike" dirty="0">
                          <a:effectLst/>
                        </a:rPr>
                        <a:t>9</a:t>
                      </a:r>
                      <a:endParaRPr lang="en-GB" sz="1100" b="0" i="0" u="none" strike="noStrike" dirty="0">
                        <a:solidFill>
                          <a:srgbClr val="000000"/>
                        </a:solidFill>
                        <a:effectLst/>
                        <a:latin typeface="Calibri" panose="020F0502020204030204" pitchFamily="34" charset="0"/>
                      </a:endParaRPr>
                    </a:p>
                  </a:txBody>
                  <a:tcPr marL="5877" marR="5877" marT="5877" marB="0" anchor="b"/>
                </a:tc>
                <a:extLst>
                  <a:ext uri="{0D108BD9-81ED-4DB2-BD59-A6C34878D82A}">
                    <a16:rowId xmlns:a16="http://schemas.microsoft.com/office/drawing/2014/main" val="689468138"/>
                  </a:ext>
                </a:extLst>
              </a:tr>
              <a:tr h="134443">
                <a:tc>
                  <a:txBody>
                    <a:bodyPr/>
                    <a:lstStyle/>
                    <a:p>
                      <a:pPr algn="l" fontAlgn="b"/>
                      <a:r>
                        <a:rPr lang="en-GB" sz="1100" u="none" strike="noStrike">
                          <a:effectLst/>
                        </a:rPr>
                        <a:t>Spain</a:t>
                      </a:r>
                      <a:endParaRPr lang="en-GB" sz="1100" b="0" i="0" u="none" strike="noStrike">
                        <a:solidFill>
                          <a:srgbClr val="000000"/>
                        </a:solidFill>
                        <a:effectLst/>
                        <a:latin typeface="Calibri" panose="020F0502020204030204" pitchFamily="34" charset="0"/>
                      </a:endParaRPr>
                    </a:p>
                  </a:txBody>
                  <a:tcPr marL="5877" marR="5877" marT="5877" marB="0" anchor="b"/>
                </a:tc>
                <a:tc>
                  <a:txBody>
                    <a:bodyPr/>
                    <a:lstStyle/>
                    <a:p>
                      <a:pPr algn="ctr" fontAlgn="b"/>
                      <a:r>
                        <a:rPr lang="en-GB" sz="1100" u="none" strike="noStrike" dirty="0">
                          <a:effectLst/>
                        </a:rPr>
                        <a:t>8</a:t>
                      </a:r>
                      <a:endParaRPr lang="en-GB" sz="1100" b="0" i="0" u="none" strike="noStrike" dirty="0">
                        <a:solidFill>
                          <a:srgbClr val="000000"/>
                        </a:solidFill>
                        <a:effectLst/>
                        <a:latin typeface="Calibri" panose="020F0502020204030204" pitchFamily="34" charset="0"/>
                      </a:endParaRPr>
                    </a:p>
                  </a:txBody>
                  <a:tcPr marL="5877" marR="5877" marT="5877" marB="0" anchor="b"/>
                </a:tc>
                <a:extLst>
                  <a:ext uri="{0D108BD9-81ED-4DB2-BD59-A6C34878D82A}">
                    <a16:rowId xmlns:a16="http://schemas.microsoft.com/office/drawing/2014/main" val="1035766776"/>
                  </a:ext>
                </a:extLst>
              </a:tr>
              <a:tr h="134443">
                <a:tc>
                  <a:txBody>
                    <a:bodyPr/>
                    <a:lstStyle/>
                    <a:p>
                      <a:pPr algn="l" fontAlgn="b"/>
                      <a:r>
                        <a:rPr lang="en-GB" sz="1100" u="none" strike="noStrike">
                          <a:effectLst/>
                        </a:rPr>
                        <a:t>Brazil</a:t>
                      </a:r>
                      <a:endParaRPr lang="en-GB" sz="1100" b="0" i="0" u="none" strike="noStrike">
                        <a:solidFill>
                          <a:srgbClr val="000000"/>
                        </a:solidFill>
                        <a:effectLst/>
                        <a:latin typeface="Calibri" panose="020F0502020204030204" pitchFamily="34" charset="0"/>
                      </a:endParaRPr>
                    </a:p>
                  </a:txBody>
                  <a:tcPr marL="5877" marR="5877" marT="5877" marB="0" anchor="b"/>
                </a:tc>
                <a:tc>
                  <a:txBody>
                    <a:bodyPr/>
                    <a:lstStyle/>
                    <a:p>
                      <a:pPr algn="ctr" fontAlgn="b"/>
                      <a:r>
                        <a:rPr lang="en-GB" sz="1100" u="none" strike="noStrike">
                          <a:effectLst/>
                        </a:rPr>
                        <a:t>5</a:t>
                      </a:r>
                      <a:endParaRPr lang="en-GB" sz="1100" b="0" i="0" u="none" strike="noStrike">
                        <a:solidFill>
                          <a:srgbClr val="000000"/>
                        </a:solidFill>
                        <a:effectLst/>
                        <a:latin typeface="Calibri" panose="020F0502020204030204" pitchFamily="34" charset="0"/>
                      </a:endParaRPr>
                    </a:p>
                  </a:txBody>
                  <a:tcPr marL="5877" marR="5877" marT="5877" marB="0" anchor="b"/>
                </a:tc>
                <a:extLst>
                  <a:ext uri="{0D108BD9-81ED-4DB2-BD59-A6C34878D82A}">
                    <a16:rowId xmlns:a16="http://schemas.microsoft.com/office/drawing/2014/main" val="2516784475"/>
                  </a:ext>
                </a:extLst>
              </a:tr>
              <a:tr h="134443">
                <a:tc>
                  <a:txBody>
                    <a:bodyPr/>
                    <a:lstStyle/>
                    <a:p>
                      <a:pPr algn="l" fontAlgn="b"/>
                      <a:r>
                        <a:rPr lang="en-GB" sz="1100" u="none" strike="noStrike">
                          <a:effectLst/>
                        </a:rPr>
                        <a:t>Finland</a:t>
                      </a:r>
                      <a:endParaRPr lang="en-GB" sz="1100" b="0" i="0" u="none" strike="noStrike">
                        <a:solidFill>
                          <a:srgbClr val="000000"/>
                        </a:solidFill>
                        <a:effectLst/>
                        <a:latin typeface="Calibri" panose="020F0502020204030204" pitchFamily="34" charset="0"/>
                      </a:endParaRPr>
                    </a:p>
                  </a:txBody>
                  <a:tcPr marL="5877" marR="5877" marT="5877" marB="0" anchor="b"/>
                </a:tc>
                <a:tc>
                  <a:txBody>
                    <a:bodyPr/>
                    <a:lstStyle/>
                    <a:p>
                      <a:pPr algn="ctr" fontAlgn="b"/>
                      <a:r>
                        <a:rPr lang="en-GB" sz="1100" u="none" strike="noStrike" dirty="0">
                          <a:effectLst/>
                        </a:rPr>
                        <a:t>5</a:t>
                      </a:r>
                      <a:endParaRPr lang="en-GB" sz="1100" b="0" i="0" u="none" strike="noStrike" dirty="0">
                        <a:solidFill>
                          <a:srgbClr val="000000"/>
                        </a:solidFill>
                        <a:effectLst/>
                        <a:latin typeface="Calibri" panose="020F0502020204030204" pitchFamily="34" charset="0"/>
                      </a:endParaRPr>
                    </a:p>
                  </a:txBody>
                  <a:tcPr marL="5877" marR="5877" marT="5877" marB="0" anchor="b"/>
                </a:tc>
                <a:extLst>
                  <a:ext uri="{0D108BD9-81ED-4DB2-BD59-A6C34878D82A}">
                    <a16:rowId xmlns:a16="http://schemas.microsoft.com/office/drawing/2014/main" val="1879087605"/>
                  </a:ext>
                </a:extLst>
              </a:tr>
              <a:tr h="134443">
                <a:tc>
                  <a:txBody>
                    <a:bodyPr/>
                    <a:lstStyle/>
                    <a:p>
                      <a:pPr algn="l" fontAlgn="b"/>
                      <a:r>
                        <a:rPr lang="en-GB" sz="1100" u="none" strike="noStrike">
                          <a:effectLst/>
                        </a:rPr>
                        <a:t>Other</a:t>
                      </a:r>
                      <a:endParaRPr lang="en-GB" sz="1100" b="0" i="0" u="none" strike="noStrike">
                        <a:solidFill>
                          <a:srgbClr val="000000"/>
                        </a:solidFill>
                        <a:effectLst/>
                        <a:latin typeface="Calibri" panose="020F0502020204030204" pitchFamily="34" charset="0"/>
                      </a:endParaRPr>
                    </a:p>
                  </a:txBody>
                  <a:tcPr marL="5877" marR="5877" marT="5877" marB="0" anchor="b"/>
                </a:tc>
                <a:tc>
                  <a:txBody>
                    <a:bodyPr/>
                    <a:lstStyle/>
                    <a:p>
                      <a:pPr algn="ctr" fontAlgn="b"/>
                      <a:r>
                        <a:rPr lang="en-GB" sz="1100" u="none" strike="noStrike" dirty="0">
                          <a:effectLst/>
                        </a:rPr>
                        <a:t>61</a:t>
                      </a:r>
                      <a:endParaRPr lang="en-GB" sz="1100" b="0" i="0" u="none" strike="noStrike" dirty="0">
                        <a:solidFill>
                          <a:srgbClr val="000000"/>
                        </a:solidFill>
                        <a:effectLst/>
                        <a:latin typeface="Calibri" panose="020F0502020204030204" pitchFamily="34" charset="0"/>
                      </a:endParaRPr>
                    </a:p>
                  </a:txBody>
                  <a:tcPr marL="5877" marR="5877" marT="5877" marB="0" anchor="b"/>
                </a:tc>
                <a:extLst>
                  <a:ext uri="{0D108BD9-81ED-4DB2-BD59-A6C34878D82A}">
                    <a16:rowId xmlns:a16="http://schemas.microsoft.com/office/drawing/2014/main" val="3279745034"/>
                  </a:ext>
                </a:extLst>
              </a:tr>
            </a:tbl>
          </a:graphicData>
        </a:graphic>
      </p:graphicFrame>
      <p:graphicFrame>
        <p:nvGraphicFramePr>
          <p:cNvPr id="10" name="Table 9">
            <a:extLst>
              <a:ext uri="{FF2B5EF4-FFF2-40B4-BE49-F238E27FC236}">
                <a16:creationId xmlns:a16="http://schemas.microsoft.com/office/drawing/2014/main" id="{8FE6A71D-C1D6-66A1-1363-D871D7AD5C8C}"/>
              </a:ext>
            </a:extLst>
          </p:cNvPr>
          <p:cNvGraphicFramePr>
            <a:graphicFrameLocks noGrp="1"/>
          </p:cNvGraphicFramePr>
          <p:nvPr/>
        </p:nvGraphicFramePr>
        <p:xfrm>
          <a:off x="3008040" y="2575861"/>
          <a:ext cx="1987706" cy="2080476"/>
        </p:xfrm>
        <a:graphic>
          <a:graphicData uri="http://schemas.openxmlformats.org/drawingml/2006/table">
            <a:tbl>
              <a:tblPr>
                <a:tableStyleId>{8EC20E35-A176-4012-BC5E-935CFFF8708E}</a:tableStyleId>
              </a:tblPr>
              <a:tblGrid>
                <a:gridCol w="993853">
                  <a:extLst>
                    <a:ext uri="{9D8B030D-6E8A-4147-A177-3AD203B41FA5}">
                      <a16:colId xmlns:a16="http://schemas.microsoft.com/office/drawing/2014/main" val="2249730398"/>
                    </a:ext>
                  </a:extLst>
                </a:gridCol>
                <a:gridCol w="993853">
                  <a:extLst>
                    <a:ext uri="{9D8B030D-6E8A-4147-A177-3AD203B41FA5}">
                      <a16:colId xmlns:a16="http://schemas.microsoft.com/office/drawing/2014/main" val="2422992760"/>
                    </a:ext>
                  </a:extLst>
                </a:gridCol>
              </a:tblGrid>
              <a:tr h="231164">
                <a:tc>
                  <a:txBody>
                    <a:bodyPr/>
                    <a:lstStyle/>
                    <a:p>
                      <a:pPr algn="l" fontAlgn="ctr"/>
                      <a:r>
                        <a:rPr lang="en-GB" sz="1200" b="1" u="none" strike="noStrike" dirty="0">
                          <a:effectLst/>
                        </a:rPr>
                        <a:t>Language</a:t>
                      </a:r>
                      <a:endParaRPr lang="en-GB"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200" b="1" u="none" strike="noStrike" dirty="0">
                          <a:effectLst/>
                        </a:rPr>
                        <a:t>Registrations</a:t>
                      </a:r>
                      <a:endParaRPr lang="en-GB" sz="12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25341768"/>
                  </a:ext>
                </a:extLst>
              </a:tr>
              <a:tr h="231164">
                <a:tc>
                  <a:txBody>
                    <a:bodyPr/>
                    <a:lstStyle/>
                    <a:p>
                      <a:pPr algn="l" fontAlgn="ctr"/>
                      <a:r>
                        <a:rPr lang="en-GB" sz="1200" u="none" strike="noStrike">
                          <a:effectLst/>
                        </a:rPr>
                        <a:t>EN</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GB" sz="1200" u="none" strike="noStrike">
                          <a:effectLst/>
                        </a:rPr>
                        <a:t>309</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44888758"/>
                  </a:ext>
                </a:extLst>
              </a:tr>
              <a:tr h="231164">
                <a:tc>
                  <a:txBody>
                    <a:bodyPr/>
                    <a:lstStyle/>
                    <a:p>
                      <a:pPr algn="l" fontAlgn="ctr"/>
                      <a:r>
                        <a:rPr lang="en-GB" sz="1200" u="none" strike="noStrike">
                          <a:effectLst/>
                        </a:rPr>
                        <a:t>FR</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GB" sz="1200" u="none" strike="noStrike">
                          <a:effectLst/>
                        </a:rPr>
                        <a:t>17</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1774386"/>
                  </a:ext>
                </a:extLst>
              </a:tr>
              <a:tr h="231164">
                <a:tc>
                  <a:txBody>
                    <a:bodyPr/>
                    <a:lstStyle/>
                    <a:p>
                      <a:pPr algn="l" fontAlgn="ctr"/>
                      <a:r>
                        <a:rPr lang="en-GB" sz="1200" u="none" strike="noStrike">
                          <a:effectLst/>
                        </a:rPr>
                        <a:t>DE</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GB" sz="1200" u="none" strike="noStrike">
                          <a:effectLst/>
                        </a:rPr>
                        <a:t>29</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8775773"/>
                  </a:ext>
                </a:extLst>
              </a:tr>
              <a:tr h="231164">
                <a:tc>
                  <a:txBody>
                    <a:bodyPr/>
                    <a:lstStyle/>
                    <a:p>
                      <a:pPr algn="l" fontAlgn="ctr"/>
                      <a:r>
                        <a:rPr lang="en-GB" sz="1200" u="none" strike="noStrike">
                          <a:effectLst/>
                        </a:rPr>
                        <a:t>ES</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GB" sz="1200" u="none" strike="noStrike">
                          <a:effectLst/>
                        </a:rPr>
                        <a:t>30</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5557790"/>
                  </a:ext>
                </a:extLst>
              </a:tr>
              <a:tr h="231164">
                <a:tc>
                  <a:txBody>
                    <a:bodyPr/>
                    <a:lstStyle/>
                    <a:p>
                      <a:pPr algn="l" fontAlgn="ctr"/>
                      <a:r>
                        <a:rPr lang="en-GB" sz="1200" u="none" strike="noStrike">
                          <a:effectLst/>
                        </a:rPr>
                        <a:t>IT</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GB" sz="1200" u="none" strike="noStrike" dirty="0">
                          <a:effectLst/>
                        </a:rPr>
                        <a:t>72</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66822705"/>
                  </a:ext>
                </a:extLst>
              </a:tr>
              <a:tr h="231164">
                <a:tc>
                  <a:txBody>
                    <a:bodyPr/>
                    <a:lstStyle/>
                    <a:p>
                      <a:pPr algn="l" fontAlgn="ctr"/>
                      <a:r>
                        <a:rPr lang="en-GB" sz="1200" u="none" strike="noStrike">
                          <a:effectLst/>
                        </a:rPr>
                        <a:t>DK</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GB" sz="1200" u="none" strike="noStrike" dirty="0">
                          <a:effectLst/>
                        </a:rPr>
                        <a:t>5</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65401644"/>
                  </a:ext>
                </a:extLst>
              </a:tr>
              <a:tr h="231164">
                <a:tc>
                  <a:txBody>
                    <a:bodyPr/>
                    <a:lstStyle/>
                    <a:p>
                      <a:pPr algn="l" fontAlgn="ctr"/>
                      <a:r>
                        <a:rPr lang="en-GB" sz="1200" u="none" strike="noStrike">
                          <a:effectLst/>
                        </a:rPr>
                        <a:t>RU</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GB" sz="1200" u="none" strike="noStrike" dirty="0">
                          <a:effectLst/>
                        </a:rPr>
                        <a:t>72</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86018263"/>
                  </a:ext>
                </a:extLst>
              </a:tr>
              <a:tr h="231164">
                <a:tc>
                  <a:txBody>
                    <a:bodyPr/>
                    <a:lstStyle/>
                    <a:p>
                      <a:pPr algn="l" fontAlgn="ctr"/>
                      <a:r>
                        <a:rPr lang="en-GB" sz="1200" u="none" strike="noStrike">
                          <a:effectLst/>
                        </a:rPr>
                        <a:t>TOTAL</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GB" sz="1200" u="none" strike="noStrike" dirty="0">
                          <a:effectLst/>
                        </a:rPr>
                        <a:t>534</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39315178"/>
                  </a:ext>
                </a:extLst>
              </a:tr>
            </a:tbl>
          </a:graphicData>
        </a:graphic>
      </p:graphicFrame>
      <p:sp>
        <p:nvSpPr>
          <p:cNvPr id="11" name="Title 1">
            <a:extLst>
              <a:ext uri="{FF2B5EF4-FFF2-40B4-BE49-F238E27FC236}">
                <a16:creationId xmlns:a16="http://schemas.microsoft.com/office/drawing/2014/main" id="{0A4F5A4A-AA1D-8D5F-9635-E5D3763776DE}"/>
              </a:ext>
            </a:extLst>
          </p:cNvPr>
          <p:cNvSpPr>
            <a:spLocks noGrp="1"/>
          </p:cNvSpPr>
          <p:nvPr>
            <p:ph type="title"/>
          </p:nvPr>
        </p:nvSpPr>
        <p:spPr>
          <a:xfrm>
            <a:off x="342900" y="290512"/>
            <a:ext cx="7972426" cy="738188"/>
          </a:xfrm>
        </p:spPr>
        <p:txBody>
          <a:bodyPr/>
          <a:lstStyle/>
          <a:p>
            <a:r>
              <a:rPr lang="en-US" dirty="0"/>
              <a:t>Participant characteristics</a:t>
            </a:r>
          </a:p>
        </p:txBody>
      </p:sp>
    </p:spTree>
    <p:extLst>
      <p:ext uri="{BB962C8B-B14F-4D97-AF65-F5344CB8AC3E}">
        <p14:creationId xmlns:p14="http://schemas.microsoft.com/office/powerpoint/2010/main" val="167009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C39FF-C54B-35EB-A5D5-C18162794CAE}"/>
              </a:ext>
            </a:extLst>
          </p:cNvPr>
          <p:cNvSpPr>
            <a:spLocks noGrp="1"/>
          </p:cNvSpPr>
          <p:nvPr>
            <p:ph type="title"/>
          </p:nvPr>
        </p:nvSpPr>
        <p:spPr/>
        <p:txBody>
          <a:bodyPr/>
          <a:lstStyle/>
          <a:p>
            <a:r>
              <a:rPr lang="en-US" dirty="0"/>
              <a:t>Number of outcomes meeting consensus criteria through the consensus process:</a:t>
            </a:r>
          </a:p>
        </p:txBody>
      </p:sp>
      <p:sp>
        <p:nvSpPr>
          <p:cNvPr id="3" name="Content Placeholder 2">
            <a:extLst>
              <a:ext uri="{FF2B5EF4-FFF2-40B4-BE49-F238E27FC236}">
                <a16:creationId xmlns:a16="http://schemas.microsoft.com/office/drawing/2014/main" id="{D702DB6B-F717-74DC-D294-CA8F902BB11B}"/>
              </a:ext>
            </a:extLst>
          </p:cNvPr>
          <p:cNvSpPr>
            <a:spLocks noGrp="1"/>
          </p:cNvSpPr>
          <p:nvPr>
            <p:ph idx="1"/>
          </p:nvPr>
        </p:nvSpPr>
        <p:spPr>
          <a:xfrm>
            <a:off x="436686" y="1177438"/>
            <a:ext cx="7966709" cy="3128281"/>
          </a:xfrm>
        </p:spPr>
        <p:txBody>
          <a:bodyPr/>
          <a:lstStyle/>
          <a:p>
            <a:pPr marL="0" indent="0">
              <a:buNone/>
            </a:pPr>
            <a:r>
              <a:rPr lang="en-US" dirty="0"/>
              <a:t>ROUND 1		ROUND 2				CONSENSUS MEETING</a:t>
            </a:r>
          </a:p>
        </p:txBody>
      </p:sp>
      <p:sp>
        <p:nvSpPr>
          <p:cNvPr id="4" name="Rounded Rectangle 3">
            <a:extLst>
              <a:ext uri="{FF2B5EF4-FFF2-40B4-BE49-F238E27FC236}">
                <a16:creationId xmlns:a16="http://schemas.microsoft.com/office/drawing/2014/main" id="{67A9AE83-446A-B9AC-F3EF-B1183C6451AB}"/>
              </a:ext>
            </a:extLst>
          </p:cNvPr>
          <p:cNvSpPr/>
          <p:nvPr/>
        </p:nvSpPr>
        <p:spPr>
          <a:xfrm>
            <a:off x="389213" y="1433882"/>
            <a:ext cx="1485899" cy="476327"/>
          </a:xfrm>
          <a:prstGeom prst="roundRect">
            <a:avLst/>
          </a:prstGeom>
          <a:solidFill>
            <a:srgbClr val="D4F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Seizure frequency</a:t>
            </a:r>
          </a:p>
        </p:txBody>
      </p:sp>
      <p:sp>
        <p:nvSpPr>
          <p:cNvPr id="5" name="Rounded Rectangle 4">
            <a:extLst>
              <a:ext uri="{FF2B5EF4-FFF2-40B4-BE49-F238E27FC236}">
                <a16:creationId xmlns:a16="http://schemas.microsoft.com/office/drawing/2014/main" id="{9EB0CFE1-DA21-E842-A992-D16A6D680E25}"/>
              </a:ext>
            </a:extLst>
          </p:cNvPr>
          <p:cNvSpPr/>
          <p:nvPr/>
        </p:nvSpPr>
        <p:spPr>
          <a:xfrm>
            <a:off x="373675" y="1980267"/>
            <a:ext cx="1485899" cy="471856"/>
          </a:xfrm>
          <a:prstGeom prst="roundRect">
            <a:avLst/>
          </a:prstGeom>
          <a:solidFill>
            <a:srgbClr val="FFD46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HRQOL</a:t>
            </a:r>
          </a:p>
        </p:txBody>
      </p:sp>
      <p:sp>
        <p:nvSpPr>
          <p:cNvPr id="6" name="Rounded Rectangle 5">
            <a:extLst>
              <a:ext uri="{FF2B5EF4-FFF2-40B4-BE49-F238E27FC236}">
                <a16:creationId xmlns:a16="http://schemas.microsoft.com/office/drawing/2014/main" id="{B39AE8DA-1462-7A56-F40F-5298D6F57BD7}"/>
              </a:ext>
            </a:extLst>
          </p:cNvPr>
          <p:cNvSpPr/>
          <p:nvPr/>
        </p:nvSpPr>
        <p:spPr>
          <a:xfrm>
            <a:off x="373675" y="2523603"/>
            <a:ext cx="1485901" cy="471856"/>
          </a:xfrm>
          <a:prstGeom prst="roundRect">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Side effects</a:t>
            </a:r>
          </a:p>
        </p:txBody>
      </p:sp>
      <p:sp>
        <p:nvSpPr>
          <p:cNvPr id="7" name="Rounded Rectangle 6">
            <a:extLst>
              <a:ext uri="{FF2B5EF4-FFF2-40B4-BE49-F238E27FC236}">
                <a16:creationId xmlns:a16="http://schemas.microsoft.com/office/drawing/2014/main" id="{9C58CB09-36CF-E04D-0F0F-11F2A6FC6622}"/>
              </a:ext>
            </a:extLst>
          </p:cNvPr>
          <p:cNvSpPr/>
          <p:nvPr/>
        </p:nvSpPr>
        <p:spPr>
          <a:xfrm>
            <a:off x="373674" y="3089983"/>
            <a:ext cx="1485900" cy="471856"/>
          </a:xfrm>
          <a:prstGeom prst="roundRect">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Severity of side effects / adverse events</a:t>
            </a:r>
          </a:p>
        </p:txBody>
      </p:sp>
      <p:sp>
        <p:nvSpPr>
          <p:cNvPr id="8" name="Rounded Rectangle 7">
            <a:extLst>
              <a:ext uri="{FF2B5EF4-FFF2-40B4-BE49-F238E27FC236}">
                <a16:creationId xmlns:a16="http://schemas.microsoft.com/office/drawing/2014/main" id="{1535AB2F-C7BE-8004-7506-11AA97BE8927}"/>
              </a:ext>
            </a:extLst>
          </p:cNvPr>
          <p:cNvSpPr/>
          <p:nvPr/>
        </p:nvSpPr>
        <p:spPr>
          <a:xfrm>
            <a:off x="2523396" y="1429387"/>
            <a:ext cx="1485899" cy="476327"/>
          </a:xfrm>
          <a:prstGeom prst="roundRect">
            <a:avLst/>
          </a:prstGeom>
          <a:solidFill>
            <a:srgbClr val="D4F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Seizure frequency</a:t>
            </a:r>
          </a:p>
        </p:txBody>
      </p:sp>
      <p:sp>
        <p:nvSpPr>
          <p:cNvPr id="9" name="Rounded Rectangle 8">
            <a:extLst>
              <a:ext uri="{FF2B5EF4-FFF2-40B4-BE49-F238E27FC236}">
                <a16:creationId xmlns:a16="http://schemas.microsoft.com/office/drawing/2014/main" id="{851B4EB5-3A90-B920-2619-D2CAF4148CFB}"/>
              </a:ext>
            </a:extLst>
          </p:cNvPr>
          <p:cNvSpPr/>
          <p:nvPr/>
        </p:nvSpPr>
        <p:spPr>
          <a:xfrm>
            <a:off x="2523396" y="2523603"/>
            <a:ext cx="1485899" cy="471856"/>
          </a:xfrm>
          <a:prstGeom prst="roundRect">
            <a:avLst/>
          </a:prstGeom>
          <a:solidFill>
            <a:srgbClr val="FFD46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HRQOL</a:t>
            </a:r>
          </a:p>
        </p:txBody>
      </p:sp>
      <p:sp>
        <p:nvSpPr>
          <p:cNvPr id="10" name="Rounded Rectangle 9">
            <a:extLst>
              <a:ext uri="{FF2B5EF4-FFF2-40B4-BE49-F238E27FC236}">
                <a16:creationId xmlns:a16="http://schemas.microsoft.com/office/drawing/2014/main" id="{2F302464-1FC0-AE54-43B3-5CD9D53B5501}"/>
              </a:ext>
            </a:extLst>
          </p:cNvPr>
          <p:cNvSpPr/>
          <p:nvPr/>
        </p:nvSpPr>
        <p:spPr>
          <a:xfrm>
            <a:off x="2495552" y="3653182"/>
            <a:ext cx="1485900" cy="471856"/>
          </a:xfrm>
          <a:prstGeom prst="roundRect">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Side effects</a:t>
            </a:r>
          </a:p>
        </p:txBody>
      </p:sp>
      <p:sp>
        <p:nvSpPr>
          <p:cNvPr id="11" name="Rounded Rectangle 10">
            <a:extLst>
              <a:ext uri="{FF2B5EF4-FFF2-40B4-BE49-F238E27FC236}">
                <a16:creationId xmlns:a16="http://schemas.microsoft.com/office/drawing/2014/main" id="{FDC1CBE6-35C8-2E90-4BA7-E288FD720152}"/>
              </a:ext>
            </a:extLst>
          </p:cNvPr>
          <p:cNvSpPr/>
          <p:nvPr/>
        </p:nvSpPr>
        <p:spPr>
          <a:xfrm>
            <a:off x="4080072" y="3653182"/>
            <a:ext cx="1485901" cy="471856"/>
          </a:xfrm>
          <a:prstGeom prst="roundRect">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Severity of side effects / adverse events</a:t>
            </a:r>
          </a:p>
        </p:txBody>
      </p:sp>
      <p:sp>
        <p:nvSpPr>
          <p:cNvPr id="12" name="Rounded Rectangle 11">
            <a:extLst>
              <a:ext uri="{FF2B5EF4-FFF2-40B4-BE49-F238E27FC236}">
                <a16:creationId xmlns:a16="http://schemas.microsoft.com/office/drawing/2014/main" id="{1172C1BD-5DE4-5CAD-7A78-B20CDE76FCDF}"/>
              </a:ext>
            </a:extLst>
          </p:cNvPr>
          <p:cNvSpPr/>
          <p:nvPr/>
        </p:nvSpPr>
        <p:spPr>
          <a:xfrm>
            <a:off x="4103080" y="2543520"/>
            <a:ext cx="1485900" cy="471856"/>
          </a:xfrm>
          <a:prstGeom prst="roundRect">
            <a:avLst/>
          </a:prstGeom>
          <a:solidFill>
            <a:srgbClr val="FFD46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Overall health status</a:t>
            </a:r>
          </a:p>
        </p:txBody>
      </p:sp>
      <p:sp>
        <p:nvSpPr>
          <p:cNvPr id="13" name="Rounded Rectangle 12">
            <a:extLst>
              <a:ext uri="{FF2B5EF4-FFF2-40B4-BE49-F238E27FC236}">
                <a16:creationId xmlns:a16="http://schemas.microsoft.com/office/drawing/2014/main" id="{3286B0E8-A568-AE27-3EC9-E52645CB61D5}"/>
              </a:ext>
            </a:extLst>
          </p:cNvPr>
          <p:cNvSpPr/>
          <p:nvPr/>
        </p:nvSpPr>
        <p:spPr>
          <a:xfrm>
            <a:off x="4103080" y="1433858"/>
            <a:ext cx="1485900" cy="471856"/>
          </a:xfrm>
          <a:prstGeom prst="roundRect">
            <a:avLst/>
          </a:prstGeom>
          <a:solidFill>
            <a:srgbClr val="D4F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Episode of status epilepticus</a:t>
            </a:r>
          </a:p>
        </p:txBody>
      </p:sp>
      <p:sp>
        <p:nvSpPr>
          <p:cNvPr id="14" name="Rounded Rectangle 13">
            <a:extLst>
              <a:ext uri="{FF2B5EF4-FFF2-40B4-BE49-F238E27FC236}">
                <a16:creationId xmlns:a16="http://schemas.microsoft.com/office/drawing/2014/main" id="{BCB6BAD7-F36A-E02F-E328-2E358E2B155A}"/>
              </a:ext>
            </a:extLst>
          </p:cNvPr>
          <p:cNvSpPr/>
          <p:nvPr/>
        </p:nvSpPr>
        <p:spPr>
          <a:xfrm>
            <a:off x="2523395" y="3089983"/>
            <a:ext cx="1485900" cy="468675"/>
          </a:xfrm>
          <a:prstGeom prst="roundRect">
            <a:avLst/>
          </a:prstGeom>
          <a:solidFill>
            <a:srgbClr val="C8E08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Suicidality</a:t>
            </a:r>
          </a:p>
        </p:txBody>
      </p:sp>
      <p:sp>
        <p:nvSpPr>
          <p:cNvPr id="15" name="Rounded Rectangle 14">
            <a:extLst>
              <a:ext uri="{FF2B5EF4-FFF2-40B4-BE49-F238E27FC236}">
                <a16:creationId xmlns:a16="http://schemas.microsoft.com/office/drawing/2014/main" id="{21FBD266-C5F6-4615-5C26-4A6A917F368C}"/>
              </a:ext>
            </a:extLst>
          </p:cNvPr>
          <p:cNvSpPr/>
          <p:nvPr/>
        </p:nvSpPr>
        <p:spPr>
          <a:xfrm>
            <a:off x="5986095" y="1429387"/>
            <a:ext cx="1485899" cy="476327"/>
          </a:xfrm>
          <a:prstGeom prst="roundRect">
            <a:avLst/>
          </a:prstGeom>
          <a:solidFill>
            <a:srgbClr val="D4F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Seizure frequency</a:t>
            </a:r>
          </a:p>
        </p:txBody>
      </p:sp>
      <p:sp>
        <p:nvSpPr>
          <p:cNvPr id="16" name="Rounded Rectangle 15">
            <a:extLst>
              <a:ext uri="{FF2B5EF4-FFF2-40B4-BE49-F238E27FC236}">
                <a16:creationId xmlns:a16="http://schemas.microsoft.com/office/drawing/2014/main" id="{9CEFFDF8-9221-4A83-5BB8-8E8127A226A4}"/>
              </a:ext>
            </a:extLst>
          </p:cNvPr>
          <p:cNvSpPr/>
          <p:nvPr/>
        </p:nvSpPr>
        <p:spPr>
          <a:xfrm>
            <a:off x="5986095" y="2543520"/>
            <a:ext cx="1485899" cy="471856"/>
          </a:xfrm>
          <a:prstGeom prst="roundRect">
            <a:avLst/>
          </a:prstGeom>
          <a:solidFill>
            <a:srgbClr val="FFD46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HRQOL</a:t>
            </a:r>
          </a:p>
        </p:txBody>
      </p:sp>
      <p:sp>
        <p:nvSpPr>
          <p:cNvPr id="17" name="Rounded Rectangle 16">
            <a:extLst>
              <a:ext uri="{FF2B5EF4-FFF2-40B4-BE49-F238E27FC236}">
                <a16:creationId xmlns:a16="http://schemas.microsoft.com/office/drawing/2014/main" id="{448B96A6-780D-C539-CF51-94A571894968}"/>
              </a:ext>
            </a:extLst>
          </p:cNvPr>
          <p:cNvSpPr/>
          <p:nvPr/>
        </p:nvSpPr>
        <p:spPr>
          <a:xfrm>
            <a:off x="5958251" y="3653182"/>
            <a:ext cx="1485900" cy="471856"/>
          </a:xfrm>
          <a:prstGeom prst="roundRect">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Side effects</a:t>
            </a:r>
          </a:p>
        </p:txBody>
      </p:sp>
      <p:sp>
        <p:nvSpPr>
          <p:cNvPr id="18" name="Rounded Rectangle 17">
            <a:extLst>
              <a:ext uri="{FF2B5EF4-FFF2-40B4-BE49-F238E27FC236}">
                <a16:creationId xmlns:a16="http://schemas.microsoft.com/office/drawing/2014/main" id="{2B6CDE21-2A85-CE61-ECEA-632CF02F2199}"/>
              </a:ext>
            </a:extLst>
          </p:cNvPr>
          <p:cNvSpPr/>
          <p:nvPr/>
        </p:nvSpPr>
        <p:spPr>
          <a:xfrm>
            <a:off x="7542771" y="3653182"/>
            <a:ext cx="1485901" cy="471856"/>
          </a:xfrm>
          <a:prstGeom prst="roundRect">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Severity of side effects / adverse events</a:t>
            </a:r>
          </a:p>
        </p:txBody>
      </p:sp>
      <p:sp>
        <p:nvSpPr>
          <p:cNvPr id="19" name="Rounded Rectangle 18">
            <a:extLst>
              <a:ext uri="{FF2B5EF4-FFF2-40B4-BE49-F238E27FC236}">
                <a16:creationId xmlns:a16="http://schemas.microsoft.com/office/drawing/2014/main" id="{CB9C6DE5-25BD-B84F-8683-1EA30B40BB97}"/>
              </a:ext>
            </a:extLst>
          </p:cNvPr>
          <p:cNvSpPr/>
          <p:nvPr/>
        </p:nvSpPr>
        <p:spPr>
          <a:xfrm>
            <a:off x="7542771" y="2523603"/>
            <a:ext cx="1485900" cy="471856"/>
          </a:xfrm>
          <a:prstGeom prst="roundRect">
            <a:avLst/>
          </a:prstGeom>
          <a:solidFill>
            <a:srgbClr val="FFD46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Overall health status</a:t>
            </a:r>
          </a:p>
        </p:txBody>
      </p:sp>
      <p:sp>
        <p:nvSpPr>
          <p:cNvPr id="20" name="Rounded Rectangle 19">
            <a:extLst>
              <a:ext uri="{FF2B5EF4-FFF2-40B4-BE49-F238E27FC236}">
                <a16:creationId xmlns:a16="http://schemas.microsoft.com/office/drawing/2014/main" id="{4AD01BE5-18C2-C90A-B7DF-BF343F9EBB49}"/>
              </a:ext>
            </a:extLst>
          </p:cNvPr>
          <p:cNvSpPr/>
          <p:nvPr/>
        </p:nvSpPr>
        <p:spPr>
          <a:xfrm>
            <a:off x="7565779" y="1433858"/>
            <a:ext cx="1485900" cy="471856"/>
          </a:xfrm>
          <a:prstGeom prst="roundRect">
            <a:avLst/>
          </a:prstGeom>
          <a:solidFill>
            <a:srgbClr val="D4F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Episode of status epilepticus</a:t>
            </a:r>
          </a:p>
        </p:txBody>
      </p:sp>
      <p:sp>
        <p:nvSpPr>
          <p:cNvPr id="21" name="Rounded Rectangle 20">
            <a:extLst>
              <a:ext uri="{FF2B5EF4-FFF2-40B4-BE49-F238E27FC236}">
                <a16:creationId xmlns:a16="http://schemas.microsoft.com/office/drawing/2014/main" id="{30E0C917-24A9-A700-1ED7-88FCA68DE769}"/>
              </a:ext>
            </a:extLst>
          </p:cNvPr>
          <p:cNvSpPr/>
          <p:nvPr/>
        </p:nvSpPr>
        <p:spPr>
          <a:xfrm>
            <a:off x="5986094" y="3089983"/>
            <a:ext cx="1485900" cy="468675"/>
          </a:xfrm>
          <a:prstGeom prst="roundRect">
            <a:avLst/>
          </a:prstGeom>
          <a:solidFill>
            <a:srgbClr val="C8E08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Suicidality</a:t>
            </a:r>
          </a:p>
        </p:txBody>
      </p:sp>
      <p:sp>
        <p:nvSpPr>
          <p:cNvPr id="22" name="Rounded Rectangle 21">
            <a:extLst>
              <a:ext uri="{FF2B5EF4-FFF2-40B4-BE49-F238E27FC236}">
                <a16:creationId xmlns:a16="http://schemas.microsoft.com/office/drawing/2014/main" id="{66C12CC9-3F4C-3B4D-0E15-03194F8B4971}"/>
              </a:ext>
            </a:extLst>
          </p:cNvPr>
          <p:cNvSpPr/>
          <p:nvPr/>
        </p:nvSpPr>
        <p:spPr>
          <a:xfrm>
            <a:off x="7542772" y="3089983"/>
            <a:ext cx="1485900" cy="468675"/>
          </a:xfrm>
          <a:prstGeom prst="roundRect">
            <a:avLst/>
          </a:prstGeom>
          <a:solidFill>
            <a:srgbClr val="C8E08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Symptoms of depression</a:t>
            </a:r>
          </a:p>
        </p:txBody>
      </p:sp>
      <p:sp>
        <p:nvSpPr>
          <p:cNvPr id="23" name="Rounded Rectangle 22">
            <a:extLst>
              <a:ext uri="{FF2B5EF4-FFF2-40B4-BE49-F238E27FC236}">
                <a16:creationId xmlns:a16="http://schemas.microsoft.com/office/drawing/2014/main" id="{5B32F5E0-7BDE-0D29-7D2D-C96678A22978}"/>
              </a:ext>
            </a:extLst>
          </p:cNvPr>
          <p:cNvSpPr/>
          <p:nvPr/>
        </p:nvSpPr>
        <p:spPr>
          <a:xfrm>
            <a:off x="2495552" y="4218529"/>
            <a:ext cx="1485900" cy="471856"/>
          </a:xfrm>
          <a:prstGeom prst="roundRect">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Mortality</a:t>
            </a:r>
          </a:p>
        </p:txBody>
      </p:sp>
      <p:sp>
        <p:nvSpPr>
          <p:cNvPr id="24" name="Rounded Rectangle 23">
            <a:extLst>
              <a:ext uri="{FF2B5EF4-FFF2-40B4-BE49-F238E27FC236}">
                <a16:creationId xmlns:a16="http://schemas.microsoft.com/office/drawing/2014/main" id="{6CF706F7-3509-1DAC-785E-A30BE807F5EF}"/>
              </a:ext>
            </a:extLst>
          </p:cNvPr>
          <p:cNvSpPr/>
          <p:nvPr/>
        </p:nvSpPr>
        <p:spPr>
          <a:xfrm>
            <a:off x="5958251" y="4234816"/>
            <a:ext cx="1485900" cy="471856"/>
          </a:xfrm>
          <a:prstGeom prst="roundRect">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Mortality</a:t>
            </a:r>
          </a:p>
        </p:txBody>
      </p:sp>
      <p:sp>
        <p:nvSpPr>
          <p:cNvPr id="25" name="Rounded Rectangle 24">
            <a:extLst>
              <a:ext uri="{FF2B5EF4-FFF2-40B4-BE49-F238E27FC236}">
                <a16:creationId xmlns:a16="http://schemas.microsoft.com/office/drawing/2014/main" id="{B2C44818-E22C-A6AE-107A-ADCFFF797FD9}"/>
              </a:ext>
            </a:extLst>
          </p:cNvPr>
          <p:cNvSpPr/>
          <p:nvPr/>
        </p:nvSpPr>
        <p:spPr>
          <a:xfrm>
            <a:off x="2523395" y="1980267"/>
            <a:ext cx="1485900" cy="471856"/>
          </a:xfrm>
          <a:prstGeom prst="round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Seizure freedom</a:t>
            </a:r>
          </a:p>
        </p:txBody>
      </p:sp>
      <p:sp>
        <p:nvSpPr>
          <p:cNvPr id="27" name="Rounded Rectangle 26">
            <a:extLst>
              <a:ext uri="{FF2B5EF4-FFF2-40B4-BE49-F238E27FC236}">
                <a16:creationId xmlns:a16="http://schemas.microsoft.com/office/drawing/2014/main" id="{D0CED1A6-AE59-E531-7A9D-8B3B689C2A25}"/>
              </a:ext>
            </a:extLst>
          </p:cNvPr>
          <p:cNvSpPr/>
          <p:nvPr/>
        </p:nvSpPr>
        <p:spPr>
          <a:xfrm>
            <a:off x="5998595" y="1988689"/>
            <a:ext cx="1485900" cy="471856"/>
          </a:xfrm>
          <a:prstGeom prst="round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Seizure freedom</a:t>
            </a:r>
          </a:p>
        </p:txBody>
      </p:sp>
      <p:pic>
        <p:nvPicPr>
          <p:cNvPr id="26" name="Picture 25" descr="A logo of a brain&#10;&#10;Description automatically generated">
            <a:extLst>
              <a:ext uri="{FF2B5EF4-FFF2-40B4-BE49-F238E27FC236}">
                <a16:creationId xmlns:a16="http://schemas.microsoft.com/office/drawing/2014/main" id="{63A0B6B8-00BD-7DD6-47DE-92F428AC14F2}"/>
              </a:ext>
            </a:extLst>
          </p:cNvPr>
          <p:cNvPicPr>
            <a:picLocks noChangeAspect="1"/>
          </p:cNvPicPr>
          <p:nvPr/>
        </p:nvPicPr>
        <p:blipFill>
          <a:blip r:embed="rId3"/>
          <a:stretch>
            <a:fillRect/>
          </a:stretch>
        </p:blipFill>
        <p:spPr>
          <a:xfrm>
            <a:off x="7748337" y="-1619"/>
            <a:ext cx="1395663" cy="1207625"/>
          </a:xfrm>
          <a:prstGeom prst="roundRect">
            <a:avLst/>
          </a:prstGeom>
        </p:spPr>
      </p:pic>
    </p:spTree>
    <p:extLst>
      <p:ext uri="{BB962C8B-B14F-4D97-AF65-F5344CB8AC3E}">
        <p14:creationId xmlns:p14="http://schemas.microsoft.com/office/powerpoint/2010/main" val="300145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5" presetClass="emph" presetSubtype="0" fill="hold" grpId="1" nodeType="clickEffect">
                                  <p:stCondLst>
                                    <p:cond delay="0"/>
                                  </p:stCondLst>
                                  <p:childTnLst>
                                    <p:animClr clrSpc="hsl" dir="cw">
                                      <p:cBhvr override="childStyle">
                                        <p:cTn id="16" dur="500" fill="hold"/>
                                        <p:tgtEl>
                                          <p:spTgt spid="4"/>
                                        </p:tgtEl>
                                        <p:attrNameLst>
                                          <p:attrName>style.color</p:attrName>
                                        </p:attrNameLst>
                                      </p:cBhvr>
                                      <p:by>
                                        <p:hsl h="0" s="-70588" l="0"/>
                                      </p:by>
                                    </p:animClr>
                                    <p:animClr clrSpc="hsl" dir="cw">
                                      <p:cBhvr>
                                        <p:cTn id="17" dur="500" fill="hold"/>
                                        <p:tgtEl>
                                          <p:spTgt spid="4"/>
                                        </p:tgtEl>
                                        <p:attrNameLst>
                                          <p:attrName>fillcolor</p:attrName>
                                        </p:attrNameLst>
                                      </p:cBhvr>
                                      <p:by>
                                        <p:hsl h="0" s="-70588" l="0"/>
                                      </p:by>
                                    </p:animClr>
                                    <p:animClr clrSpc="hsl" dir="cw">
                                      <p:cBhvr>
                                        <p:cTn id="18" dur="500" fill="hold"/>
                                        <p:tgtEl>
                                          <p:spTgt spid="4"/>
                                        </p:tgtEl>
                                        <p:attrNameLst>
                                          <p:attrName>stroke.color</p:attrName>
                                        </p:attrNameLst>
                                      </p:cBhvr>
                                      <p:by>
                                        <p:hsl h="0" s="-70588" l="0"/>
                                      </p:by>
                                    </p:animClr>
                                    <p:set>
                                      <p:cBhvr>
                                        <p:cTn id="19" dur="500" fill="hold"/>
                                        <p:tgtEl>
                                          <p:spTgt spid="4"/>
                                        </p:tgtEl>
                                        <p:attrNameLst>
                                          <p:attrName>fill.type</p:attrName>
                                        </p:attrNameLst>
                                      </p:cBhvr>
                                      <p:to>
                                        <p:strVal val="solid"/>
                                      </p:to>
                                    </p:set>
                                  </p:childTnLst>
                                </p:cTn>
                              </p:par>
                              <p:par>
                                <p:cTn id="20" presetID="25" presetClass="emph" presetSubtype="0" fill="hold" grpId="1" nodeType="withEffect">
                                  <p:stCondLst>
                                    <p:cond delay="0"/>
                                  </p:stCondLst>
                                  <p:childTnLst>
                                    <p:animClr clrSpc="hsl" dir="cw">
                                      <p:cBhvr override="childStyle">
                                        <p:cTn id="21" dur="500" fill="hold"/>
                                        <p:tgtEl>
                                          <p:spTgt spid="5"/>
                                        </p:tgtEl>
                                        <p:attrNameLst>
                                          <p:attrName>style.color</p:attrName>
                                        </p:attrNameLst>
                                      </p:cBhvr>
                                      <p:by>
                                        <p:hsl h="0" s="-70588" l="0"/>
                                      </p:by>
                                    </p:animClr>
                                    <p:animClr clrSpc="hsl" dir="cw">
                                      <p:cBhvr>
                                        <p:cTn id="22" dur="500" fill="hold"/>
                                        <p:tgtEl>
                                          <p:spTgt spid="5"/>
                                        </p:tgtEl>
                                        <p:attrNameLst>
                                          <p:attrName>fillcolor</p:attrName>
                                        </p:attrNameLst>
                                      </p:cBhvr>
                                      <p:by>
                                        <p:hsl h="0" s="-70588" l="0"/>
                                      </p:by>
                                    </p:animClr>
                                    <p:animClr clrSpc="hsl" dir="cw">
                                      <p:cBhvr>
                                        <p:cTn id="23" dur="500" fill="hold"/>
                                        <p:tgtEl>
                                          <p:spTgt spid="5"/>
                                        </p:tgtEl>
                                        <p:attrNameLst>
                                          <p:attrName>stroke.color</p:attrName>
                                        </p:attrNameLst>
                                      </p:cBhvr>
                                      <p:by>
                                        <p:hsl h="0" s="-70588" l="0"/>
                                      </p:by>
                                    </p:animClr>
                                    <p:set>
                                      <p:cBhvr>
                                        <p:cTn id="24" dur="500" fill="hold"/>
                                        <p:tgtEl>
                                          <p:spTgt spid="5"/>
                                        </p:tgtEl>
                                        <p:attrNameLst>
                                          <p:attrName>fill.type</p:attrName>
                                        </p:attrNameLst>
                                      </p:cBhvr>
                                      <p:to>
                                        <p:strVal val="solid"/>
                                      </p:to>
                                    </p:set>
                                  </p:childTnLst>
                                </p:cTn>
                              </p:par>
                              <p:par>
                                <p:cTn id="25" presetID="25" presetClass="emph" presetSubtype="0" fill="hold" grpId="1" nodeType="withEffect">
                                  <p:stCondLst>
                                    <p:cond delay="0"/>
                                  </p:stCondLst>
                                  <p:childTnLst>
                                    <p:animClr clrSpc="hsl" dir="cw">
                                      <p:cBhvr override="childStyle">
                                        <p:cTn id="26" dur="500" fill="hold"/>
                                        <p:tgtEl>
                                          <p:spTgt spid="6"/>
                                        </p:tgtEl>
                                        <p:attrNameLst>
                                          <p:attrName>style.color</p:attrName>
                                        </p:attrNameLst>
                                      </p:cBhvr>
                                      <p:by>
                                        <p:hsl h="0" s="-70588" l="0"/>
                                      </p:by>
                                    </p:animClr>
                                    <p:animClr clrSpc="hsl" dir="cw">
                                      <p:cBhvr>
                                        <p:cTn id="27" dur="500" fill="hold"/>
                                        <p:tgtEl>
                                          <p:spTgt spid="6"/>
                                        </p:tgtEl>
                                        <p:attrNameLst>
                                          <p:attrName>fillcolor</p:attrName>
                                        </p:attrNameLst>
                                      </p:cBhvr>
                                      <p:by>
                                        <p:hsl h="0" s="-70588" l="0"/>
                                      </p:by>
                                    </p:animClr>
                                    <p:animClr clrSpc="hsl" dir="cw">
                                      <p:cBhvr>
                                        <p:cTn id="28" dur="500" fill="hold"/>
                                        <p:tgtEl>
                                          <p:spTgt spid="6"/>
                                        </p:tgtEl>
                                        <p:attrNameLst>
                                          <p:attrName>stroke.color</p:attrName>
                                        </p:attrNameLst>
                                      </p:cBhvr>
                                      <p:by>
                                        <p:hsl h="0" s="-70588" l="0"/>
                                      </p:by>
                                    </p:animClr>
                                    <p:set>
                                      <p:cBhvr>
                                        <p:cTn id="29" dur="500" fill="hold"/>
                                        <p:tgtEl>
                                          <p:spTgt spid="6"/>
                                        </p:tgtEl>
                                        <p:attrNameLst>
                                          <p:attrName>fill.type</p:attrName>
                                        </p:attrNameLst>
                                      </p:cBhvr>
                                      <p:to>
                                        <p:strVal val="solid"/>
                                      </p:to>
                                    </p:set>
                                  </p:childTnLst>
                                </p:cTn>
                              </p:par>
                              <p:par>
                                <p:cTn id="30" presetID="25" presetClass="emph" presetSubtype="0" fill="hold" grpId="1" nodeType="withEffect">
                                  <p:stCondLst>
                                    <p:cond delay="0"/>
                                  </p:stCondLst>
                                  <p:childTnLst>
                                    <p:animClr clrSpc="hsl" dir="cw">
                                      <p:cBhvr override="childStyle">
                                        <p:cTn id="31" dur="500" fill="hold"/>
                                        <p:tgtEl>
                                          <p:spTgt spid="7"/>
                                        </p:tgtEl>
                                        <p:attrNameLst>
                                          <p:attrName>style.color</p:attrName>
                                        </p:attrNameLst>
                                      </p:cBhvr>
                                      <p:by>
                                        <p:hsl h="0" s="-70588" l="0"/>
                                      </p:by>
                                    </p:animClr>
                                    <p:animClr clrSpc="hsl" dir="cw">
                                      <p:cBhvr>
                                        <p:cTn id="32" dur="500" fill="hold"/>
                                        <p:tgtEl>
                                          <p:spTgt spid="7"/>
                                        </p:tgtEl>
                                        <p:attrNameLst>
                                          <p:attrName>fillcolor</p:attrName>
                                        </p:attrNameLst>
                                      </p:cBhvr>
                                      <p:by>
                                        <p:hsl h="0" s="-70588" l="0"/>
                                      </p:by>
                                    </p:animClr>
                                    <p:animClr clrSpc="hsl" dir="cw">
                                      <p:cBhvr>
                                        <p:cTn id="33" dur="500" fill="hold"/>
                                        <p:tgtEl>
                                          <p:spTgt spid="7"/>
                                        </p:tgtEl>
                                        <p:attrNameLst>
                                          <p:attrName>stroke.color</p:attrName>
                                        </p:attrNameLst>
                                      </p:cBhvr>
                                      <p:by>
                                        <p:hsl h="0" s="-70588" l="0"/>
                                      </p:by>
                                    </p:animClr>
                                    <p:set>
                                      <p:cBhvr>
                                        <p:cTn id="34" dur="500" fill="hold"/>
                                        <p:tgtEl>
                                          <p:spTgt spid="7"/>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5" presetClass="emph" presetSubtype="0" fill="hold" grpId="1" nodeType="clickEffect">
                                  <p:stCondLst>
                                    <p:cond delay="0"/>
                                  </p:stCondLst>
                                  <p:childTnLst>
                                    <p:animClr clrSpc="hsl" dir="cw">
                                      <p:cBhvr override="childStyle">
                                        <p:cTn id="58" dur="500" fill="hold"/>
                                        <p:tgtEl>
                                          <p:spTgt spid="8"/>
                                        </p:tgtEl>
                                        <p:attrNameLst>
                                          <p:attrName>style.color</p:attrName>
                                        </p:attrNameLst>
                                      </p:cBhvr>
                                      <p:by>
                                        <p:hsl h="0" s="-70588" l="0"/>
                                      </p:by>
                                    </p:animClr>
                                    <p:animClr clrSpc="hsl" dir="cw">
                                      <p:cBhvr>
                                        <p:cTn id="59" dur="500" fill="hold"/>
                                        <p:tgtEl>
                                          <p:spTgt spid="8"/>
                                        </p:tgtEl>
                                        <p:attrNameLst>
                                          <p:attrName>fillcolor</p:attrName>
                                        </p:attrNameLst>
                                      </p:cBhvr>
                                      <p:by>
                                        <p:hsl h="0" s="-70588" l="0"/>
                                      </p:by>
                                    </p:animClr>
                                    <p:animClr clrSpc="hsl" dir="cw">
                                      <p:cBhvr>
                                        <p:cTn id="60" dur="500" fill="hold"/>
                                        <p:tgtEl>
                                          <p:spTgt spid="8"/>
                                        </p:tgtEl>
                                        <p:attrNameLst>
                                          <p:attrName>stroke.color</p:attrName>
                                        </p:attrNameLst>
                                      </p:cBhvr>
                                      <p:by>
                                        <p:hsl h="0" s="-70588" l="0"/>
                                      </p:by>
                                    </p:animClr>
                                    <p:set>
                                      <p:cBhvr>
                                        <p:cTn id="61" dur="500" fill="hold"/>
                                        <p:tgtEl>
                                          <p:spTgt spid="8"/>
                                        </p:tgtEl>
                                        <p:attrNameLst>
                                          <p:attrName>fill.type</p:attrName>
                                        </p:attrNameLst>
                                      </p:cBhvr>
                                      <p:to>
                                        <p:strVal val="solid"/>
                                      </p:to>
                                    </p:set>
                                  </p:childTnLst>
                                </p:cTn>
                              </p:par>
                              <p:par>
                                <p:cTn id="62" presetID="25" presetClass="emph" presetSubtype="0" fill="hold" grpId="1" nodeType="withEffect">
                                  <p:stCondLst>
                                    <p:cond delay="0"/>
                                  </p:stCondLst>
                                  <p:childTnLst>
                                    <p:animClr clrSpc="hsl" dir="cw">
                                      <p:cBhvr override="childStyle">
                                        <p:cTn id="63" dur="500" fill="hold"/>
                                        <p:tgtEl>
                                          <p:spTgt spid="9"/>
                                        </p:tgtEl>
                                        <p:attrNameLst>
                                          <p:attrName>style.color</p:attrName>
                                        </p:attrNameLst>
                                      </p:cBhvr>
                                      <p:by>
                                        <p:hsl h="0" s="-70588" l="0"/>
                                      </p:by>
                                    </p:animClr>
                                    <p:animClr clrSpc="hsl" dir="cw">
                                      <p:cBhvr>
                                        <p:cTn id="64" dur="500" fill="hold"/>
                                        <p:tgtEl>
                                          <p:spTgt spid="9"/>
                                        </p:tgtEl>
                                        <p:attrNameLst>
                                          <p:attrName>fillcolor</p:attrName>
                                        </p:attrNameLst>
                                      </p:cBhvr>
                                      <p:by>
                                        <p:hsl h="0" s="-70588" l="0"/>
                                      </p:by>
                                    </p:animClr>
                                    <p:animClr clrSpc="hsl" dir="cw">
                                      <p:cBhvr>
                                        <p:cTn id="65" dur="500" fill="hold"/>
                                        <p:tgtEl>
                                          <p:spTgt spid="9"/>
                                        </p:tgtEl>
                                        <p:attrNameLst>
                                          <p:attrName>stroke.color</p:attrName>
                                        </p:attrNameLst>
                                      </p:cBhvr>
                                      <p:by>
                                        <p:hsl h="0" s="-70588" l="0"/>
                                      </p:by>
                                    </p:animClr>
                                    <p:set>
                                      <p:cBhvr>
                                        <p:cTn id="66" dur="500" fill="hold"/>
                                        <p:tgtEl>
                                          <p:spTgt spid="9"/>
                                        </p:tgtEl>
                                        <p:attrNameLst>
                                          <p:attrName>fill.type</p:attrName>
                                        </p:attrNameLst>
                                      </p:cBhvr>
                                      <p:to>
                                        <p:strVal val="solid"/>
                                      </p:to>
                                    </p:set>
                                  </p:childTnLst>
                                </p:cTn>
                              </p:par>
                              <p:par>
                                <p:cTn id="67" presetID="25" presetClass="emph" presetSubtype="0" fill="hold" grpId="1" nodeType="withEffect">
                                  <p:stCondLst>
                                    <p:cond delay="0"/>
                                  </p:stCondLst>
                                  <p:childTnLst>
                                    <p:animClr clrSpc="hsl" dir="cw">
                                      <p:cBhvr override="childStyle">
                                        <p:cTn id="68" dur="500" fill="hold"/>
                                        <p:tgtEl>
                                          <p:spTgt spid="10"/>
                                        </p:tgtEl>
                                        <p:attrNameLst>
                                          <p:attrName>style.color</p:attrName>
                                        </p:attrNameLst>
                                      </p:cBhvr>
                                      <p:by>
                                        <p:hsl h="0" s="-70588" l="0"/>
                                      </p:by>
                                    </p:animClr>
                                    <p:animClr clrSpc="hsl" dir="cw">
                                      <p:cBhvr>
                                        <p:cTn id="69" dur="500" fill="hold"/>
                                        <p:tgtEl>
                                          <p:spTgt spid="10"/>
                                        </p:tgtEl>
                                        <p:attrNameLst>
                                          <p:attrName>fillcolor</p:attrName>
                                        </p:attrNameLst>
                                      </p:cBhvr>
                                      <p:by>
                                        <p:hsl h="0" s="-70588" l="0"/>
                                      </p:by>
                                    </p:animClr>
                                    <p:animClr clrSpc="hsl" dir="cw">
                                      <p:cBhvr>
                                        <p:cTn id="70" dur="500" fill="hold"/>
                                        <p:tgtEl>
                                          <p:spTgt spid="10"/>
                                        </p:tgtEl>
                                        <p:attrNameLst>
                                          <p:attrName>stroke.color</p:attrName>
                                        </p:attrNameLst>
                                      </p:cBhvr>
                                      <p:by>
                                        <p:hsl h="0" s="-70588" l="0"/>
                                      </p:by>
                                    </p:animClr>
                                    <p:set>
                                      <p:cBhvr>
                                        <p:cTn id="71" dur="500" fill="hold"/>
                                        <p:tgtEl>
                                          <p:spTgt spid="10"/>
                                        </p:tgtEl>
                                        <p:attrNameLst>
                                          <p:attrName>fill.type</p:attrName>
                                        </p:attrNameLst>
                                      </p:cBhvr>
                                      <p:to>
                                        <p:strVal val="solid"/>
                                      </p:to>
                                    </p:set>
                                  </p:childTnLst>
                                </p:cTn>
                              </p:par>
                              <p:par>
                                <p:cTn id="72" presetID="25" presetClass="emph" presetSubtype="0" fill="hold" grpId="1" nodeType="withEffect">
                                  <p:stCondLst>
                                    <p:cond delay="0"/>
                                  </p:stCondLst>
                                  <p:childTnLst>
                                    <p:animClr clrSpc="hsl" dir="cw">
                                      <p:cBhvr override="childStyle">
                                        <p:cTn id="73" dur="500" fill="hold"/>
                                        <p:tgtEl>
                                          <p:spTgt spid="11"/>
                                        </p:tgtEl>
                                        <p:attrNameLst>
                                          <p:attrName>style.color</p:attrName>
                                        </p:attrNameLst>
                                      </p:cBhvr>
                                      <p:by>
                                        <p:hsl h="0" s="-70588" l="0"/>
                                      </p:by>
                                    </p:animClr>
                                    <p:animClr clrSpc="hsl" dir="cw">
                                      <p:cBhvr>
                                        <p:cTn id="74" dur="500" fill="hold"/>
                                        <p:tgtEl>
                                          <p:spTgt spid="11"/>
                                        </p:tgtEl>
                                        <p:attrNameLst>
                                          <p:attrName>fillcolor</p:attrName>
                                        </p:attrNameLst>
                                      </p:cBhvr>
                                      <p:by>
                                        <p:hsl h="0" s="-70588" l="0"/>
                                      </p:by>
                                    </p:animClr>
                                    <p:animClr clrSpc="hsl" dir="cw">
                                      <p:cBhvr>
                                        <p:cTn id="75" dur="500" fill="hold"/>
                                        <p:tgtEl>
                                          <p:spTgt spid="11"/>
                                        </p:tgtEl>
                                        <p:attrNameLst>
                                          <p:attrName>stroke.color</p:attrName>
                                        </p:attrNameLst>
                                      </p:cBhvr>
                                      <p:by>
                                        <p:hsl h="0" s="-70588" l="0"/>
                                      </p:by>
                                    </p:animClr>
                                    <p:set>
                                      <p:cBhvr>
                                        <p:cTn id="76" dur="500" fill="hold"/>
                                        <p:tgtEl>
                                          <p:spTgt spid="11"/>
                                        </p:tgtEl>
                                        <p:attrNameLst>
                                          <p:attrName>fill.type</p:attrName>
                                        </p:attrNameLst>
                                      </p:cBhvr>
                                      <p:to>
                                        <p:strVal val="solid"/>
                                      </p:to>
                                    </p:set>
                                  </p:childTnLst>
                                </p:cTn>
                              </p:par>
                              <p:par>
                                <p:cTn id="77" presetID="25" presetClass="emph" presetSubtype="0" fill="hold" grpId="1" nodeType="withEffect">
                                  <p:stCondLst>
                                    <p:cond delay="0"/>
                                  </p:stCondLst>
                                  <p:childTnLst>
                                    <p:animClr clrSpc="hsl" dir="cw">
                                      <p:cBhvr override="childStyle">
                                        <p:cTn id="78" dur="500" fill="hold"/>
                                        <p:tgtEl>
                                          <p:spTgt spid="12"/>
                                        </p:tgtEl>
                                        <p:attrNameLst>
                                          <p:attrName>style.color</p:attrName>
                                        </p:attrNameLst>
                                      </p:cBhvr>
                                      <p:by>
                                        <p:hsl h="0" s="-70588" l="0"/>
                                      </p:by>
                                    </p:animClr>
                                    <p:animClr clrSpc="hsl" dir="cw">
                                      <p:cBhvr>
                                        <p:cTn id="79" dur="500" fill="hold"/>
                                        <p:tgtEl>
                                          <p:spTgt spid="12"/>
                                        </p:tgtEl>
                                        <p:attrNameLst>
                                          <p:attrName>fillcolor</p:attrName>
                                        </p:attrNameLst>
                                      </p:cBhvr>
                                      <p:by>
                                        <p:hsl h="0" s="-70588" l="0"/>
                                      </p:by>
                                    </p:animClr>
                                    <p:animClr clrSpc="hsl" dir="cw">
                                      <p:cBhvr>
                                        <p:cTn id="80" dur="500" fill="hold"/>
                                        <p:tgtEl>
                                          <p:spTgt spid="12"/>
                                        </p:tgtEl>
                                        <p:attrNameLst>
                                          <p:attrName>stroke.color</p:attrName>
                                        </p:attrNameLst>
                                      </p:cBhvr>
                                      <p:by>
                                        <p:hsl h="0" s="-70588" l="0"/>
                                      </p:by>
                                    </p:animClr>
                                    <p:set>
                                      <p:cBhvr>
                                        <p:cTn id="81" dur="500" fill="hold"/>
                                        <p:tgtEl>
                                          <p:spTgt spid="12"/>
                                        </p:tgtEl>
                                        <p:attrNameLst>
                                          <p:attrName>fill.type</p:attrName>
                                        </p:attrNameLst>
                                      </p:cBhvr>
                                      <p:to>
                                        <p:strVal val="solid"/>
                                      </p:to>
                                    </p:set>
                                  </p:childTnLst>
                                </p:cTn>
                              </p:par>
                              <p:par>
                                <p:cTn id="82" presetID="25" presetClass="emph" presetSubtype="0" fill="hold" grpId="1" nodeType="withEffect">
                                  <p:stCondLst>
                                    <p:cond delay="0"/>
                                  </p:stCondLst>
                                  <p:childTnLst>
                                    <p:animClr clrSpc="hsl" dir="cw">
                                      <p:cBhvr override="childStyle">
                                        <p:cTn id="83" dur="500" fill="hold"/>
                                        <p:tgtEl>
                                          <p:spTgt spid="13"/>
                                        </p:tgtEl>
                                        <p:attrNameLst>
                                          <p:attrName>style.color</p:attrName>
                                        </p:attrNameLst>
                                      </p:cBhvr>
                                      <p:by>
                                        <p:hsl h="0" s="-70588" l="0"/>
                                      </p:by>
                                    </p:animClr>
                                    <p:animClr clrSpc="hsl" dir="cw">
                                      <p:cBhvr>
                                        <p:cTn id="84" dur="500" fill="hold"/>
                                        <p:tgtEl>
                                          <p:spTgt spid="13"/>
                                        </p:tgtEl>
                                        <p:attrNameLst>
                                          <p:attrName>fillcolor</p:attrName>
                                        </p:attrNameLst>
                                      </p:cBhvr>
                                      <p:by>
                                        <p:hsl h="0" s="-70588" l="0"/>
                                      </p:by>
                                    </p:animClr>
                                    <p:animClr clrSpc="hsl" dir="cw">
                                      <p:cBhvr>
                                        <p:cTn id="85" dur="500" fill="hold"/>
                                        <p:tgtEl>
                                          <p:spTgt spid="13"/>
                                        </p:tgtEl>
                                        <p:attrNameLst>
                                          <p:attrName>stroke.color</p:attrName>
                                        </p:attrNameLst>
                                      </p:cBhvr>
                                      <p:by>
                                        <p:hsl h="0" s="-70588" l="0"/>
                                      </p:by>
                                    </p:animClr>
                                    <p:set>
                                      <p:cBhvr>
                                        <p:cTn id="86" dur="500" fill="hold"/>
                                        <p:tgtEl>
                                          <p:spTgt spid="13"/>
                                        </p:tgtEl>
                                        <p:attrNameLst>
                                          <p:attrName>fill.type</p:attrName>
                                        </p:attrNameLst>
                                      </p:cBhvr>
                                      <p:to>
                                        <p:strVal val="solid"/>
                                      </p:to>
                                    </p:set>
                                  </p:childTnLst>
                                </p:cTn>
                              </p:par>
                              <p:par>
                                <p:cTn id="87" presetID="25" presetClass="emph" presetSubtype="0" fill="hold" grpId="1" nodeType="withEffect">
                                  <p:stCondLst>
                                    <p:cond delay="0"/>
                                  </p:stCondLst>
                                  <p:childTnLst>
                                    <p:animClr clrSpc="hsl" dir="cw">
                                      <p:cBhvr override="childStyle">
                                        <p:cTn id="88" dur="500" fill="hold"/>
                                        <p:tgtEl>
                                          <p:spTgt spid="14"/>
                                        </p:tgtEl>
                                        <p:attrNameLst>
                                          <p:attrName>style.color</p:attrName>
                                        </p:attrNameLst>
                                      </p:cBhvr>
                                      <p:by>
                                        <p:hsl h="0" s="-70588" l="0"/>
                                      </p:by>
                                    </p:animClr>
                                    <p:animClr clrSpc="hsl" dir="cw">
                                      <p:cBhvr>
                                        <p:cTn id="89" dur="500" fill="hold"/>
                                        <p:tgtEl>
                                          <p:spTgt spid="14"/>
                                        </p:tgtEl>
                                        <p:attrNameLst>
                                          <p:attrName>fillcolor</p:attrName>
                                        </p:attrNameLst>
                                      </p:cBhvr>
                                      <p:by>
                                        <p:hsl h="0" s="-70588" l="0"/>
                                      </p:by>
                                    </p:animClr>
                                    <p:animClr clrSpc="hsl" dir="cw">
                                      <p:cBhvr>
                                        <p:cTn id="90" dur="500" fill="hold"/>
                                        <p:tgtEl>
                                          <p:spTgt spid="14"/>
                                        </p:tgtEl>
                                        <p:attrNameLst>
                                          <p:attrName>stroke.color</p:attrName>
                                        </p:attrNameLst>
                                      </p:cBhvr>
                                      <p:by>
                                        <p:hsl h="0" s="-70588" l="0"/>
                                      </p:by>
                                    </p:animClr>
                                    <p:set>
                                      <p:cBhvr>
                                        <p:cTn id="91" dur="500" fill="hold"/>
                                        <p:tgtEl>
                                          <p:spTgt spid="14"/>
                                        </p:tgtEl>
                                        <p:attrNameLst>
                                          <p:attrName>fill.type</p:attrName>
                                        </p:attrNameLst>
                                      </p:cBhvr>
                                      <p:to>
                                        <p:strVal val="solid"/>
                                      </p:to>
                                    </p:set>
                                  </p:childTnLst>
                                </p:cTn>
                              </p:par>
                              <p:par>
                                <p:cTn id="92" presetID="25" presetClass="emph" presetSubtype="0" fill="hold" grpId="1" nodeType="withEffect">
                                  <p:stCondLst>
                                    <p:cond delay="0"/>
                                  </p:stCondLst>
                                  <p:childTnLst>
                                    <p:animClr clrSpc="hsl" dir="cw">
                                      <p:cBhvr override="childStyle">
                                        <p:cTn id="93" dur="500" fill="hold"/>
                                        <p:tgtEl>
                                          <p:spTgt spid="23"/>
                                        </p:tgtEl>
                                        <p:attrNameLst>
                                          <p:attrName>style.color</p:attrName>
                                        </p:attrNameLst>
                                      </p:cBhvr>
                                      <p:by>
                                        <p:hsl h="0" s="-70588" l="0"/>
                                      </p:by>
                                    </p:animClr>
                                    <p:animClr clrSpc="hsl" dir="cw">
                                      <p:cBhvr>
                                        <p:cTn id="94" dur="500" fill="hold"/>
                                        <p:tgtEl>
                                          <p:spTgt spid="23"/>
                                        </p:tgtEl>
                                        <p:attrNameLst>
                                          <p:attrName>fillcolor</p:attrName>
                                        </p:attrNameLst>
                                      </p:cBhvr>
                                      <p:by>
                                        <p:hsl h="0" s="-70588" l="0"/>
                                      </p:by>
                                    </p:animClr>
                                    <p:animClr clrSpc="hsl" dir="cw">
                                      <p:cBhvr>
                                        <p:cTn id="95" dur="500" fill="hold"/>
                                        <p:tgtEl>
                                          <p:spTgt spid="23"/>
                                        </p:tgtEl>
                                        <p:attrNameLst>
                                          <p:attrName>stroke.color</p:attrName>
                                        </p:attrNameLst>
                                      </p:cBhvr>
                                      <p:by>
                                        <p:hsl h="0" s="-70588" l="0"/>
                                      </p:by>
                                    </p:animClr>
                                    <p:set>
                                      <p:cBhvr>
                                        <p:cTn id="96" dur="500" fill="hold"/>
                                        <p:tgtEl>
                                          <p:spTgt spid="23"/>
                                        </p:tgtEl>
                                        <p:attrNameLst>
                                          <p:attrName>fill.type</p:attrName>
                                        </p:attrNameLst>
                                      </p:cBhvr>
                                      <p:to>
                                        <p:strVal val="solid"/>
                                      </p:to>
                                    </p:set>
                                  </p:childTnLst>
                                </p:cTn>
                              </p:par>
                              <p:par>
                                <p:cTn id="97" presetID="25" presetClass="emph" presetSubtype="0" fill="hold" grpId="1" nodeType="withEffect">
                                  <p:stCondLst>
                                    <p:cond delay="0"/>
                                  </p:stCondLst>
                                  <p:childTnLst>
                                    <p:animClr clrSpc="hsl" dir="cw">
                                      <p:cBhvr override="childStyle">
                                        <p:cTn id="98" dur="500" fill="hold"/>
                                        <p:tgtEl>
                                          <p:spTgt spid="25"/>
                                        </p:tgtEl>
                                        <p:attrNameLst>
                                          <p:attrName>style.color</p:attrName>
                                        </p:attrNameLst>
                                      </p:cBhvr>
                                      <p:by>
                                        <p:hsl h="0" s="-70588" l="0"/>
                                      </p:by>
                                    </p:animClr>
                                    <p:animClr clrSpc="hsl" dir="cw">
                                      <p:cBhvr>
                                        <p:cTn id="99" dur="500" fill="hold"/>
                                        <p:tgtEl>
                                          <p:spTgt spid="25"/>
                                        </p:tgtEl>
                                        <p:attrNameLst>
                                          <p:attrName>fillcolor</p:attrName>
                                        </p:attrNameLst>
                                      </p:cBhvr>
                                      <p:by>
                                        <p:hsl h="0" s="-70588" l="0"/>
                                      </p:by>
                                    </p:animClr>
                                    <p:animClr clrSpc="hsl" dir="cw">
                                      <p:cBhvr>
                                        <p:cTn id="100" dur="500" fill="hold"/>
                                        <p:tgtEl>
                                          <p:spTgt spid="25"/>
                                        </p:tgtEl>
                                        <p:attrNameLst>
                                          <p:attrName>stroke.color</p:attrName>
                                        </p:attrNameLst>
                                      </p:cBhvr>
                                      <p:by>
                                        <p:hsl h="0" s="-70588" l="0"/>
                                      </p:by>
                                    </p:animClr>
                                    <p:set>
                                      <p:cBhvr>
                                        <p:cTn id="101" dur="500" fill="hold"/>
                                        <p:tgtEl>
                                          <p:spTgt spid="25"/>
                                        </p:tgtEl>
                                        <p:attrNameLst>
                                          <p:attrName>fill.type</p:attrName>
                                        </p:attrNameLst>
                                      </p:cBhvr>
                                      <p:to>
                                        <p:strVal val="solid"/>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15"/>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17"/>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18"/>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19"/>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20"/>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21"/>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22"/>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24"/>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6" grpId="0" animBg="1"/>
      <p:bldP spid="17" grpId="0" animBg="1"/>
      <p:bldP spid="18" grpId="0" animBg="1"/>
      <p:bldP spid="19" grpId="0" animBg="1"/>
      <p:bldP spid="20" grpId="0" animBg="1"/>
      <p:bldP spid="21" grpId="0" animBg="1"/>
      <p:bldP spid="22" grpId="0" animBg="1"/>
      <p:bldP spid="23" grpId="0" animBg="1"/>
      <p:bldP spid="23" grpId="1" animBg="1"/>
      <p:bldP spid="24" grpId="0" animBg="1"/>
      <p:bldP spid="25" grpId="0" animBg="1"/>
      <p:bldP spid="25" grpId="1" animBg="1"/>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A2410D31-0856-2DDA-B27B-A4B87137FFC1}"/>
              </a:ext>
            </a:extLst>
          </p:cNvPr>
          <p:cNvSpPr/>
          <p:nvPr/>
        </p:nvSpPr>
        <p:spPr>
          <a:xfrm>
            <a:off x="593558" y="930442"/>
            <a:ext cx="1989221" cy="641684"/>
          </a:xfrm>
          <a:prstGeom prst="roundRect">
            <a:avLst/>
          </a:prstGeom>
          <a:solidFill>
            <a:srgbClr val="D4F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Seizure frequency</a:t>
            </a:r>
          </a:p>
        </p:txBody>
      </p:sp>
      <p:sp>
        <p:nvSpPr>
          <p:cNvPr id="17" name="Rounded Rectangle 16">
            <a:extLst>
              <a:ext uri="{FF2B5EF4-FFF2-40B4-BE49-F238E27FC236}">
                <a16:creationId xmlns:a16="http://schemas.microsoft.com/office/drawing/2014/main" id="{D83C6C41-F546-315E-504A-3C3DF0FC9748}"/>
              </a:ext>
            </a:extLst>
          </p:cNvPr>
          <p:cNvSpPr/>
          <p:nvPr/>
        </p:nvSpPr>
        <p:spPr>
          <a:xfrm>
            <a:off x="593557" y="1724089"/>
            <a:ext cx="1989221" cy="641684"/>
          </a:xfrm>
          <a:prstGeom prst="roundRect">
            <a:avLst/>
          </a:prstGeom>
          <a:solidFill>
            <a:srgbClr val="D4F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Seizure freedom</a:t>
            </a:r>
          </a:p>
        </p:txBody>
      </p:sp>
      <p:sp>
        <p:nvSpPr>
          <p:cNvPr id="18" name="Rounded Rectangle 17">
            <a:extLst>
              <a:ext uri="{FF2B5EF4-FFF2-40B4-BE49-F238E27FC236}">
                <a16:creationId xmlns:a16="http://schemas.microsoft.com/office/drawing/2014/main" id="{307DA3F5-0DE9-4235-DDDD-86CD4072502E}"/>
              </a:ext>
            </a:extLst>
          </p:cNvPr>
          <p:cNvSpPr/>
          <p:nvPr/>
        </p:nvSpPr>
        <p:spPr>
          <a:xfrm>
            <a:off x="593557" y="2571750"/>
            <a:ext cx="1989221" cy="641684"/>
          </a:xfrm>
          <a:prstGeom prst="roundRect">
            <a:avLst/>
          </a:prstGeom>
          <a:solidFill>
            <a:srgbClr val="D4F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Episode of status epilepticus</a:t>
            </a:r>
          </a:p>
        </p:txBody>
      </p:sp>
      <p:sp>
        <p:nvSpPr>
          <p:cNvPr id="19" name="Rounded Rectangle 18">
            <a:extLst>
              <a:ext uri="{FF2B5EF4-FFF2-40B4-BE49-F238E27FC236}">
                <a16:creationId xmlns:a16="http://schemas.microsoft.com/office/drawing/2014/main" id="{01D63686-2F06-01E2-AC3A-3A12E5F08540}"/>
              </a:ext>
            </a:extLst>
          </p:cNvPr>
          <p:cNvSpPr/>
          <p:nvPr/>
        </p:nvSpPr>
        <p:spPr>
          <a:xfrm>
            <a:off x="593557" y="3466194"/>
            <a:ext cx="1989221" cy="641684"/>
          </a:xfrm>
          <a:prstGeom prst="round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All cause and epilepsy specific mortality</a:t>
            </a:r>
          </a:p>
        </p:txBody>
      </p:sp>
      <p:sp>
        <p:nvSpPr>
          <p:cNvPr id="20" name="Rounded Rectangle 19">
            <a:extLst>
              <a:ext uri="{FF2B5EF4-FFF2-40B4-BE49-F238E27FC236}">
                <a16:creationId xmlns:a16="http://schemas.microsoft.com/office/drawing/2014/main" id="{01176E4D-DB8D-78A6-7E97-CE36807EA6B7}"/>
              </a:ext>
            </a:extLst>
          </p:cNvPr>
          <p:cNvSpPr/>
          <p:nvPr/>
        </p:nvSpPr>
        <p:spPr>
          <a:xfrm>
            <a:off x="2771981" y="930442"/>
            <a:ext cx="1989221" cy="641684"/>
          </a:xfrm>
          <a:prstGeom prst="roundRect">
            <a:avLst/>
          </a:prstGeom>
          <a:solidFill>
            <a:srgbClr val="C8E08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Low mood and symptoms of depression</a:t>
            </a:r>
          </a:p>
        </p:txBody>
      </p:sp>
      <p:sp>
        <p:nvSpPr>
          <p:cNvPr id="21" name="Rounded Rectangle 20">
            <a:extLst>
              <a:ext uri="{FF2B5EF4-FFF2-40B4-BE49-F238E27FC236}">
                <a16:creationId xmlns:a16="http://schemas.microsoft.com/office/drawing/2014/main" id="{12900231-92EA-B84D-64E4-0995DF0A5579}"/>
              </a:ext>
            </a:extLst>
          </p:cNvPr>
          <p:cNvSpPr/>
          <p:nvPr/>
        </p:nvSpPr>
        <p:spPr>
          <a:xfrm>
            <a:off x="2771980" y="1747417"/>
            <a:ext cx="1989221" cy="641684"/>
          </a:xfrm>
          <a:prstGeom prst="roundRect">
            <a:avLst/>
          </a:prstGeom>
          <a:solidFill>
            <a:srgbClr val="C8E08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Suicidality</a:t>
            </a:r>
          </a:p>
        </p:txBody>
      </p:sp>
      <p:sp>
        <p:nvSpPr>
          <p:cNvPr id="22" name="Rounded Rectangle 21">
            <a:extLst>
              <a:ext uri="{FF2B5EF4-FFF2-40B4-BE49-F238E27FC236}">
                <a16:creationId xmlns:a16="http://schemas.microsoft.com/office/drawing/2014/main" id="{A6FB622F-1F8A-7F3E-3537-1E7EF0ED5B0C}"/>
              </a:ext>
            </a:extLst>
          </p:cNvPr>
          <p:cNvSpPr/>
          <p:nvPr/>
        </p:nvSpPr>
        <p:spPr>
          <a:xfrm>
            <a:off x="4860757" y="949226"/>
            <a:ext cx="1989221" cy="641684"/>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HRQOL</a:t>
            </a:r>
          </a:p>
        </p:txBody>
      </p:sp>
      <p:sp>
        <p:nvSpPr>
          <p:cNvPr id="23" name="Rounded Rectangle 22">
            <a:extLst>
              <a:ext uri="{FF2B5EF4-FFF2-40B4-BE49-F238E27FC236}">
                <a16:creationId xmlns:a16="http://schemas.microsoft.com/office/drawing/2014/main" id="{79871010-C40B-3252-9863-F819723CB84A}"/>
              </a:ext>
            </a:extLst>
          </p:cNvPr>
          <p:cNvSpPr/>
          <p:nvPr/>
        </p:nvSpPr>
        <p:spPr>
          <a:xfrm>
            <a:off x="4857746" y="1747417"/>
            <a:ext cx="1989221" cy="641684"/>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Functional status</a:t>
            </a:r>
          </a:p>
        </p:txBody>
      </p:sp>
      <p:sp>
        <p:nvSpPr>
          <p:cNvPr id="24" name="Rounded Rectangle 23">
            <a:extLst>
              <a:ext uri="{FF2B5EF4-FFF2-40B4-BE49-F238E27FC236}">
                <a16:creationId xmlns:a16="http://schemas.microsoft.com/office/drawing/2014/main" id="{C3315DEF-96CA-5297-E6B4-E03C27497089}"/>
              </a:ext>
            </a:extLst>
          </p:cNvPr>
          <p:cNvSpPr/>
          <p:nvPr/>
        </p:nvSpPr>
        <p:spPr>
          <a:xfrm>
            <a:off x="6951370" y="949226"/>
            <a:ext cx="1989221" cy="641684"/>
          </a:xfrm>
          <a:prstGeom prst="roundRect">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Side effects</a:t>
            </a:r>
          </a:p>
        </p:txBody>
      </p:sp>
      <p:sp>
        <p:nvSpPr>
          <p:cNvPr id="25" name="Rounded Rectangle 24">
            <a:extLst>
              <a:ext uri="{FF2B5EF4-FFF2-40B4-BE49-F238E27FC236}">
                <a16:creationId xmlns:a16="http://schemas.microsoft.com/office/drawing/2014/main" id="{C08A52B4-D311-4EBB-30D4-5B46818505B2}"/>
              </a:ext>
            </a:extLst>
          </p:cNvPr>
          <p:cNvSpPr/>
          <p:nvPr/>
        </p:nvSpPr>
        <p:spPr>
          <a:xfrm>
            <a:off x="6951370" y="1747417"/>
            <a:ext cx="1989221" cy="641684"/>
          </a:xfrm>
          <a:prstGeom prst="roundRect">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Severity of side effects / adverse events</a:t>
            </a:r>
          </a:p>
        </p:txBody>
      </p:sp>
      <p:sp>
        <p:nvSpPr>
          <p:cNvPr id="27" name="Title 1">
            <a:extLst>
              <a:ext uri="{FF2B5EF4-FFF2-40B4-BE49-F238E27FC236}">
                <a16:creationId xmlns:a16="http://schemas.microsoft.com/office/drawing/2014/main" id="{70EB5EB5-6AF0-3E5C-EEB4-6129D57F78C8}"/>
              </a:ext>
            </a:extLst>
          </p:cNvPr>
          <p:cNvSpPr>
            <a:spLocks noGrp="1"/>
          </p:cNvSpPr>
          <p:nvPr>
            <p:ph type="title"/>
          </p:nvPr>
        </p:nvSpPr>
        <p:spPr>
          <a:xfrm>
            <a:off x="444190" y="178232"/>
            <a:ext cx="7972426" cy="738188"/>
          </a:xfrm>
        </p:spPr>
        <p:txBody>
          <a:bodyPr/>
          <a:lstStyle/>
          <a:p>
            <a:r>
              <a:rPr lang="en-US" dirty="0"/>
              <a:t>EPSET Project – Core Outcome Set Results</a:t>
            </a:r>
          </a:p>
        </p:txBody>
      </p:sp>
      <p:pic>
        <p:nvPicPr>
          <p:cNvPr id="29" name="Picture 28">
            <a:extLst>
              <a:ext uri="{FF2B5EF4-FFF2-40B4-BE49-F238E27FC236}">
                <a16:creationId xmlns:a16="http://schemas.microsoft.com/office/drawing/2014/main" id="{D24DA7AC-5FFE-4207-F8CF-A2F9C9DECE3B}"/>
              </a:ext>
            </a:extLst>
          </p:cNvPr>
          <p:cNvPicPr>
            <a:picLocks noChangeAspect="1"/>
          </p:cNvPicPr>
          <p:nvPr/>
        </p:nvPicPr>
        <p:blipFill>
          <a:blip r:embed="rId3"/>
          <a:stretch>
            <a:fillRect/>
          </a:stretch>
        </p:blipFill>
        <p:spPr>
          <a:xfrm>
            <a:off x="7138900" y="56216"/>
            <a:ext cx="1614160" cy="832189"/>
          </a:xfrm>
          <a:prstGeom prst="rect">
            <a:avLst/>
          </a:prstGeom>
        </p:spPr>
      </p:pic>
      <p:sp>
        <p:nvSpPr>
          <p:cNvPr id="30" name="TextBox 29">
            <a:extLst>
              <a:ext uri="{FF2B5EF4-FFF2-40B4-BE49-F238E27FC236}">
                <a16:creationId xmlns:a16="http://schemas.microsoft.com/office/drawing/2014/main" id="{45997505-569D-32BB-8709-1688D404E2C1}"/>
              </a:ext>
            </a:extLst>
          </p:cNvPr>
          <p:cNvSpPr txBox="1"/>
          <p:nvPr/>
        </p:nvSpPr>
        <p:spPr>
          <a:xfrm>
            <a:off x="2771980" y="2798086"/>
            <a:ext cx="6244628" cy="1546577"/>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GB" dirty="0">
                <a:solidFill>
                  <a:srgbClr val="333333"/>
                </a:solidFill>
                <a:latin typeface="Helvetica" pitchFamily="2" charset="0"/>
              </a:rPr>
              <a:t>Consensus: 2 round Delphi process plus online consensus meeting (COMET methodology)</a:t>
            </a:r>
          </a:p>
          <a:p>
            <a:pPr marL="285750" indent="-285750">
              <a:buFont typeface="Arial" panose="020B0604020202020204" pitchFamily="34" charset="0"/>
              <a:buChar char="•"/>
            </a:pPr>
            <a:r>
              <a:rPr lang="en-GB" b="0" i="0" dirty="0">
                <a:solidFill>
                  <a:srgbClr val="333333"/>
                </a:solidFill>
                <a:effectLst/>
                <a:latin typeface="Helvetica" pitchFamily="2" charset="0"/>
              </a:rPr>
              <a:t>Stakeholders: </a:t>
            </a:r>
            <a:r>
              <a:rPr lang="en-GB" b="1" dirty="0">
                <a:solidFill>
                  <a:srgbClr val="333333"/>
                </a:solidFill>
                <a:latin typeface="Helvetica" pitchFamily="2" charset="0"/>
              </a:rPr>
              <a:t>Health-professionals</a:t>
            </a:r>
            <a:r>
              <a:rPr lang="en-GB" dirty="0">
                <a:solidFill>
                  <a:srgbClr val="333333"/>
                </a:solidFill>
                <a:latin typeface="Helvetica" pitchFamily="2" charset="0"/>
              </a:rPr>
              <a:t>, </a:t>
            </a:r>
            <a:r>
              <a:rPr lang="en-GB" b="1" dirty="0">
                <a:solidFill>
                  <a:srgbClr val="333333"/>
                </a:solidFill>
                <a:latin typeface="Helvetica" pitchFamily="2" charset="0"/>
              </a:rPr>
              <a:t>researchers</a:t>
            </a:r>
            <a:r>
              <a:rPr lang="en-GB" dirty="0">
                <a:solidFill>
                  <a:srgbClr val="333333"/>
                </a:solidFill>
                <a:latin typeface="Helvetica" pitchFamily="2" charset="0"/>
              </a:rPr>
              <a:t>, </a:t>
            </a:r>
            <a:r>
              <a:rPr lang="en-GB" b="1" dirty="0">
                <a:solidFill>
                  <a:srgbClr val="333333"/>
                </a:solidFill>
                <a:latin typeface="Helvetica" pitchFamily="2" charset="0"/>
              </a:rPr>
              <a:t>adults with epilepsy </a:t>
            </a:r>
            <a:r>
              <a:rPr lang="en-GB" dirty="0">
                <a:solidFill>
                  <a:srgbClr val="333333"/>
                </a:solidFill>
                <a:latin typeface="Helvetica" pitchFamily="2" charset="0"/>
              </a:rPr>
              <a:t>and their </a:t>
            </a:r>
            <a:r>
              <a:rPr lang="en-GB" b="1" dirty="0">
                <a:solidFill>
                  <a:srgbClr val="333333"/>
                </a:solidFill>
                <a:latin typeface="Helvetica" pitchFamily="2" charset="0"/>
              </a:rPr>
              <a:t>representatives</a:t>
            </a:r>
            <a:r>
              <a:rPr lang="en-GB" dirty="0">
                <a:solidFill>
                  <a:srgbClr val="333333"/>
                </a:solidFill>
                <a:latin typeface="Helvetica" pitchFamily="2" charset="0"/>
              </a:rPr>
              <a:t> from &gt;40 countries (n=490)</a:t>
            </a:r>
          </a:p>
          <a:p>
            <a:pPr marL="285750" indent="-285750">
              <a:buFont typeface="Arial" panose="020B0604020202020204" pitchFamily="34" charset="0"/>
              <a:buChar char="•"/>
            </a:pPr>
            <a:endParaRPr lang="en-GB" dirty="0">
              <a:solidFill>
                <a:srgbClr val="333333"/>
              </a:solidFill>
              <a:latin typeface="Helvetica" pitchFamily="2" charset="0"/>
            </a:endParaRPr>
          </a:p>
          <a:p>
            <a:pPr marL="285750" indent="-285750">
              <a:buFont typeface="Arial" panose="020B0604020202020204" pitchFamily="34" charset="0"/>
              <a:buChar char="•"/>
            </a:pPr>
            <a:r>
              <a:rPr lang="en-GB" dirty="0">
                <a:solidFill>
                  <a:srgbClr val="333333"/>
                </a:solidFill>
                <a:latin typeface="Helvetica" pitchFamily="2" charset="0"/>
              </a:rPr>
              <a:t>Of 42 shortlisted outcomes identified, 10 were deemed to be ‘critically important’ through consensus:</a:t>
            </a:r>
          </a:p>
        </p:txBody>
      </p:sp>
    </p:spTree>
    <p:extLst>
      <p:ext uri="{BB962C8B-B14F-4D97-AF65-F5344CB8AC3E}">
        <p14:creationId xmlns:p14="http://schemas.microsoft.com/office/powerpoint/2010/main" val="117536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HOM (@ICHOM_ORG) / Twitter">
            <a:extLst>
              <a:ext uri="{FF2B5EF4-FFF2-40B4-BE49-F238E27FC236}">
                <a16:creationId xmlns:a16="http://schemas.microsoft.com/office/drawing/2014/main" id="{FD463D52-88D6-7F28-96BE-6F93EB1FB1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512" b="33329"/>
          <a:stretch/>
        </p:blipFill>
        <p:spPr bwMode="auto">
          <a:xfrm>
            <a:off x="28511" y="49546"/>
            <a:ext cx="1823311" cy="5106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people raising their hands&#10;&#10;Description automatically generated">
            <a:extLst>
              <a:ext uri="{FF2B5EF4-FFF2-40B4-BE49-F238E27FC236}">
                <a16:creationId xmlns:a16="http://schemas.microsoft.com/office/drawing/2014/main" id="{686F7683-98AC-100E-903D-14D0FADCAD23}"/>
              </a:ext>
            </a:extLst>
          </p:cNvPr>
          <p:cNvPicPr>
            <a:picLocks noChangeAspect="1"/>
          </p:cNvPicPr>
          <p:nvPr/>
        </p:nvPicPr>
        <p:blipFill rotWithShape="1">
          <a:blip r:embed="rId4">
            <a:grayscl/>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Lst>
          </a:blip>
          <a:srcRect l="8247" r="17530" b="79663"/>
          <a:stretch/>
        </p:blipFill>
        <p:spPr>
          <a:xfrm>
            <a:off x="82933" y="517185"/>
            <a:ext cx="2029353" cy="625298"/>
          </a:xfrm>
          <a:prstGeom prst="rect">
            <a:avLst/>
          </a:prstGeom>
        </p:spPr>
      </p:pic>
      <p:sp>
        <p:nvSpPr>
          <p:cNvPr id="9" name="TextBox 8">
            <a:extLst>
              <a:ext uri="{FF2B5EF4-FFF2-40B4-BE49-F238E27FC236}">
                <a16:creationId xmlns:a16="http://schemas.microsoft.com/office/drawing/2014/main" id="{58065C89-978E-70DE-DA58-7C9869065CF2}"/>
              </a:ext>
            </a:extLst>
          </p:cNvPr>
          <p:cNvSpPr txBox="1"/>
          <p:nvPr/>
        </p:nvSpPr>
        <p:spPr>
          <a:xfrm>
            <a:off x="7114647" y="0"/>
            <a:ext cx="2029353" cy="2369880"/>
          </a:xfrm>
          <a:prstGeom prst="rect">
            <a:avLst/>
          </a:prstGeom>
          <a:solidFill>
            <a:schemeClr val="accent1"/>
          </a:solidFill>
        </p:spPr>
        <p:txBody>
          <a:bodyPr wrap="square" rtlCol="0">
            <a:spAutoFit/>
          </a:bodyPr>
          <a:lstStyle/>
          <a:p>
            <a:r>
              <a:rPr lang="en-US" sz="2200" b="1" dirty="0">
                <a:solidFill>
                  <a:schemeClr val="tx2"/>
                </a:solidFill>
              </a:rPr>
              <a:t>2023 </a:t>
            </a:r>
          </a:p>
          <a:p>
            <a:r>
              <a:rPr lang="en-US" sz="1800" b="1" dirty="0">
                <a:solidFill>
                  <a:schemeClr val="tx2"/>
                </a:solidFill>
              </a:rPr>
              <a:t>ICHOM Outcome Sets</a:t>
            </a:r>
          </a:p>
          <a:p>
            <a:endParaRPr lang="en-US" sz="1800" b="1" dirty="0">
              <a:solidFill>
                <a:schemeClr val="tx2"/>
              </a:solidFill>
            </a:endParaRPr>
          </a:p>
          <a:p>
            <a:r>
              <a:rPr lang="en-US" sz="1800" b="1" dirty="0">
                <a:solidFill>
                  <a:schemeClr val="tx2"/>
                </a:solidFill>
              </a:rPr>
              <a:t>Patient-centric, core outcome sets for routine clinical practice</a:t>
            </a:r>
          </a:p>
        </p:txBody>
      </p:sp>
      <p:pic>
        <p:nvPicPr>
          <p:cNvPr id="4" name="Picture 3" descr="A document with text on it&#10;&#10;Description automatically generated">
            <a:extLst>
              <a:ext uri="{FF2B5EF4-FFF2-40B4-BE49-F238E27FC236}">
                <a16:creationId xmlns:a16="http://schemas.microsoft.com/office/drawing/2014/main" id="{F4F2629E-2EAF-CCB3-8DB5-1875161DE1A4}"/>
              </a:ext>
            </a:extLst>
          </p:cNvPr>
          <p:cNvPicPr>
            <a:picLocks noChangeAspect="1"/>
          </p:cNvPicPr>
          <p:nvPr/>
        </p:nvPicPr>
        <p:blipFill>
          <a:blip r:embed="rId6"/>
          <a:stretch>
            <a:fillRect/>
          </a:stretch>
        </p:blipFill>
        <p:spPr>
          <a:xfrm>
            <a:off x="1317681" y="1142483"/>
            <a:ext cx="5432340" cy="3536774"/>
          </a:xfrm>
          <a:prstGeom prst="rect">
            <a:avLst/>
          </a:prstGeom>
        </p:spPr>
      </p:pic>
    </p:spTree>
    <p:extLst>
      <p:ext uri="{BB962C8B-B14F-4D97-AF65-F5344CB8AC3E}">
        <p14:creationId xmlns:p14="http://schemas.microsoft.com/office/powerpoint/2010/main" val="237871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HOM (@ICHOM_ORG) / Twitter">
            <a:extLst>
              <a:ext uri="{FF2B5EF4-FFF2-40B4-BE49-F238E27FC236}">
                <a16:creationId xmlns:a16="http://schemas.microsoft.com/office/drawing/2014/main" id="{FD463D52-88D6-7F28-96BE-6F93EB1FB1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512" b="33329"/>
          <a:stretch/>
        </p:blipFill>
        <p:spPr bwMode="auto">
          <a:xfrm>
            <a:off x="28511" y="49546"/>
            <a:ext cx="1823311" cy="5106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people raising their hands&#10;&#10;Description automatically generated">
            <a:extLst>
              <a:ext uri="{FF2B5EF4-FFF2-40B4-BE49-F238E27FC236}">
                <a16:creationId xmlns:a16="http://schemas.microsoft.com/office/drawing/2014/main" id="{686F7683-98AC-100E-903D-14D0FADCAD23}"/>
              </a:ext>
            </a:extLst>
          </p:cNvPr>
          <p:cNvPicPr>
            <a:picLocks noChangeAspect="1"/>
          </p:cNvPicPr>
          <p:nvPr/>
        </p:nvPicPr>
        <p:blipFill rotWithShape="1">
          <a:blip r:embed="rId4">
            <a:grayscl/>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Lst>
          </a:blip>
          <a:srcRect l="8247" r="17530" b="79663"/>
          <a:stretch/>
        </p:blipFill>
        <p:spPr>
          <a:xfrm>
            <a:off x="82933" y="517185"/>
            <a:ext cx="2029353" cy="625298"/>
          </a:xfrm>
          <a:prstGeom prst="rect">
            <a:avLst/>
          </a:prstGeom>
        </p:spPr>
      </p:pic>
      <p:sp>
        <p:nvSpPr>
          <p:cNvPr id="3" name="TextBox 2">
            <a:extLst>
              <a:ext uri="{FF2B5EF4-FFF2-40B4-BE49-F238E27FC236}">
                <a16:creationId xmlns:a16="http://schemas.microsoft.com/office/drawing/2014/main" id="{B7473C54-47A4-2579-3743-36301D0BE005}"/>
              </a:ext>
            </a:extLst>
          </p:cNvPr>
          <p:cNvSpPr txBox="1"/>
          <p:nvPr/>
        </p:nvSpPr>
        <p:spPr>
          <a:xfrm>
            <a:off x="4237221" y="44549"/>
            <a:ext cx="2750842" cy="2885405"/>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GB" sz="1150" dirty="0">
                <a:solidFill>
                  <a:srgbClr val="333333"/>
                </a:solidFill>
                <a:latin typeface="Helvetica" pitchFamily="2" charset="0"/>
              </a:rPr>
              <a:t>Consensus: Multi round </a:t>
            </a:r>
            <a:r>
              <a:rPr lang="en-GB" sz="1150" b="1" dirty="0">
                <a:solidFill>
                  <a:srgbClr val="333333"/>
                </a:solidFill>
                <a:latin typeface="Helvetica" pitchFamily="2" charset="0"/>
              </a:rPr>
              <a:t>Delphi</a:t>
            </a:r>
            <a:r>
              <a:rPr lang="en-GB" sz="1150" dirty="0">
                <a:solidFill>
                  <a:srgbClr val="333333"/>
                </a:solidFill>
                <a:latin typeface="Helvetica" pitchFamily="2" charset="0"/>
              </a:rPr>
              <a:t> process, </a:t>
            </a:r>
            <a:r>
              <a:rPr lang="en-GB" sz="1150" b="1" dirty="0">
                <a:solidFill>
                  <a:srgbClr val="333333"/>
                </a:solidFill>
                <a:latin typeface="Helvetica" pitchFamily="2" charset="0"/>
              </a:rPr>
              <a:t>working group meetings</a:t>
            </a:r>
            <a:r>
              <a:rPr lang="en-GB" sz="1150" dirty="0">
                <a:solidFill>
                  <a:srgbClr val="333333"/>
                </a:solidFill>
                <a:latin typeface="Helvetica" pitchFamily="2" charset="0"/>
              </a:rPr>
              <a:t>, </a:t>
            </a:r>
            <a:r>
              <a:rPr lang="en-GB" sz="1150" b="1" dirty="0">
                <a:solidFill>
                  <a:srgbClr val="333333"/>
                </a:solidFill>
                <a:latin typeface="Helvetica" pitchFamily="2" charset="0"/>
              </a:rPr>
              <a:t>external patient and professional surveys</a:t>
            </a:r>
          </a:p>
          <a:p>
            <a:pPr marL="285750" indent="-285750">
              <a:buFont typeface="Arial" panose="020B0604020202020204" pitchFamily="34" charset="0"/>
              <a:buChar char="•"/>
            </a:pPr>
            <a:endParaRPr lang="en-GB" sz="1150" dirty="0">
              <a:solidFill>
                <a:srgbClr val="333333"/>
              </a:solidFill>
              <a:latin typeface="Helvetica" pitchFamily="2" charset="0"/>
            </a:endParaRPr>
          </a:p>
          <a:p>
            <a:pPr marL="285750" indent="-285750">
              <a:buFont typeface="Arial" panose="020B0604020202020204" pitchFamily="34" charset="0"/>
              <a:buChar char="•"/>
            </a:pPr>
            <a:r>
              <a:rPr lang="en-GB" sz="1150" b="0" i="0" dirty="0">
                <a:solidFill>
                  <a:srgbClr val="333333"/>
                </a:solidFill>
                <a:effectLst/>
                <a:latin typeface="Helvetica" pitchFamily="2" charset="0"/>
              </a:rPr>
              <a:t>Stakeholders: </a:t>
            </a:r>
            <a:r>
              <a:rPr lang="en-GB" sz="1150" b="1" dirty="0">
                <a:solidFill>
                  <a:srgbClr val="333333"/>
                </a:solidFill>
                <a:latin typeface="Helvetica" pitchFamily="2" charset="0"/>
              </a:rPr>
              <a:t>Health-professionals</a:t>
            </a:r>
            <a:r>
              <a:rPr lang="en-GB" sz="1150" dirty="0">
                <a:solidFill>
                  <a:srgbClr val="333333"/>
                </a:solidFill>
                <a:latin typeface="Helvetica" pitchFamily="2" charset="0"/>
              </a:rPr>
              <a:t>, </a:t>
            </a:r>
            <a:r>
              <a:rPr lang="en-GB" sz="1150" b="1" dirty="0">
                <a:solidFill>
                  <a:srgbClr val="333333"/>
                </a:solidFill>
                <a:latin typeface="Helvetica" pitchFamily="2" charset="0"/>
              </a:rPr>
              <a:t>researchers</a:t>
            </a:r>
            <a:r>
              <a:rPr lang="en-GB" sz="1150" dirty="0">
                <a:solidFill>
                  <a:srgbClr val="333333"/>
                </a:solidFill>
                <a:latin typeface="Helvetica" pitchFamily="2" charset="0"/>
              </a:rPr>
              <a:t>, </a:t>
            </a:r>
            <a:r>
              <a:rPr lang="en-GB" sz="1150" b="1" dirty="0">
                <a:solidFill>
                  <a:srgbClr val="333333"/>
                </a:solidFill>
                <a:latin typeface="Helvetica" pitchFamily="2" charset="0"/>
              </a:rPr>
              <a:t>people with epilepsy </a:t>
            </a:r>
            <a:r>
              <a:rPr lang="en-GB" sz="1150" dirty="0">
                <a:solidFill>
                  <a:srgbClr val="333333"/>
                </a:solidFill>
                <a:latin typeface="Helvetica" pitchFamily="2" charset="0"/>
              </a:rPr>
              <a:t>and their </a:t>
            </a:r>
            <a:r>
              <a:rPr lang="en-GB" sz="1150" b="1" dirty="0">
                <a:solidFill>
                  <a:srgbClr val="333333"/>
                </a:solidFill>
                <a:latin typeface="Helvetica" pitchFamily="2" charset="0"/>
              </a:rPr>
              <a:t>representatives</a:t>
            </a:r>
            <a:r>
              <a:rPr lang="en-GB" sz="1150" dirty="0">
                <a:solidFill>
                  <a:srgbClr val="333333"/>
                </a:solidFill>
                <a:latin typeface="Helvetica" pitchFamily="2" charset="0"/>
              </a:rPr>
              <a:t> </a:t>
            </a:r>
          </a:p>
          <a:p>
            <a:pPr marL="285750" indent="-285750">
              <a:buFont typeface="Arial" panose="020B0604020202020204" pitchFamily="34" charset="0"/>
              <a:buChar char="•"/>
            </a:pPr>
            <a:endParaRPr lang="en-GB" sz="1150" dirty="0">
              <a:solidFill>
                <a:srgbClr val="333333"/>
              </a:solidFill>
              <a:latin typeface="Helvetica" pitchFamily="2" charset="0"/>
            </a:endParaRPr>
          </a:p>
          <a:p>
            <a:pPr marL="285750" indent="-285750">
              <a:buFont typeface="Arial" panose="020B0604020202020204" pitchFamily="34" charset="0"/>
              <a:buChar char="•"/>
            </a:pPr>
            <a:r>
              <a:rPr lang="en-GB" sz="1150" dirty="0">
                <a:solidFill>
                  <a:srgbClr val="333333"/>
                </a:solidFill>
                <a:latin typeface="Helvetica" pitchFamily="2" charset="0"/>
              </a:rPr>
              <a:t>Of 109 shortlisted outcomes identified, 21 were voted to be ‘critically important’ through consensus:</a:t>
            </a:r>
          </a:p>
          <a:p>
            <a:pPr marL="285750" indent="-285750">
              <a:buFont typeface="Arial" panose="020B0604020202020204" pitchFamily="34" charset="0"/>
              <a:buChar char="•"/>
            </a:pPr>
            <a:endParaRPr lang="en-GB" dirty="0">
              <a:solidFill>
                <a:srgbClr val="333333"/>
              </a:solidFill>
              <a:latin typeface="Helvetica" pitchFamily="2" charset="0"/>
            </a:endParaRPr>
          </a:p>
        </p:txBody>
      </p:sp>
      <p:sp>
        <p:nvSpPr>
          <p:cNvPr id="10" name="TextBox 9">
            <a:extLst>
              <a:ext uri="{FF2B5EF4-FFF2-40B4-BE49-F238E27FC236}">
                <a16:creationId xmlns:a16="http://schemas.microsoft.com/office/drawing/2014/main" id="{A1B29DC8-889A-B474-1566-359B1A3295DE}"/>
              </a:ext>
            </a:extLst>
          </p:cNvPr>
          <p:cNvSpPr txBox="1"/>
          <p:nvPr/>
        </p:nvSpPr>
        <p:spPr>
          <a:xfrm>
            <a:off x="5001034" y="2571750"/>
            <a:ext cx="4078010" cy="2285241"/>
          </a:xfrm>
          <a:prstGeom prst="rect">
            <a:avLst/>
          </a:prstGeom>
          <a:noFill/>
          <a:ln w="12700">
            <a:solidFill>
              <a:schemeClr val="tx1"/>
            </a:solidFill>
          </a:ln>
        </p:spPr>
        <p:txBody>
          <a:bodyPr wrap="square" numCol="2" rtlCol="0">
            <a:spAutoFit/>
          </a:bodyPr>
          <a:lstStyle/>
          <a:p>
            <a:pPr marL="342900" indent="-342900">
              <a:buFont typeface="+mj-lt"/>
              <a:buAutoNum type="arabicPeriod"/>
            </a:pPr>
            <a:r>
              <a:rPr lang="en-GB" sz="950" dirty="0">
                <a:solidFill>
                  <a:srgbClr val="333333"/>
                </a:solidFill>
                <a:latin typeface="Helvetica" pitchFamily="2" charset="0"/>
              </a:rPr>
              <a:t>All cause mortality</a:t>
            </a:r>
          </a:p>
          <a:p>
            <a:pPr marL="342900" indent="-342900">
              <a:buFont typeface="+mj-lt"/>
              <a:buAutoNum type="arabicPeriod"/>
            </a:pPr>
            <a:r>
              <a:rPr lang="en-GB" sz="950" dirty="0">
                <a:solidFill>
                  <a:srgbClr val="333333"/>
                </a:solidFill>
                <a:latin typeface="Helvetica" pitchFamily="2" charset="0"/>
              </a:rPr>
              <a:t>Epilepsy specific mortality </a:t>
            </a:r>
          </a:p>
          <a:p>
            <a:pPr marL="342900" indent="-342900">
              <a:buFont typeface="+mj-lt"/>
              <a:buAutoNum type="arabicPeriod"/>
            </a:pPr>
            <a:r>
              <a:rPr lang="en-GB" sz="950" dirty="0">
                <a:solidFill>
                  <a:srgbClr val="333333"/>
                </a:solidFill>
                <a:latin typeface="Helvetica" pitchFamily="2" charset="0"/>
              </a:rPr>
              <a:t>Seizure frequency</a:t>
            </a:r>
          </a:p>
          <a:p>
            <a:pPr marL="342900" indent="-342900">
              <a:buFont typeface="+mj-lt"/>
              <a:buAutoNum type="arabicPeriod"/>
            </a:pPr>
            <a:r>
              <a:rPr lang="en-GB" sz="950" dirty="0">
                <a:solidFill>
                  <a:srgbClr val="333333"/>
                </a:solidFill>
                <a:latin typeface="Helvetica" pitchFamily="2" charset="0"/>
              </a:rPr>
              <a:t>Seizure freedom</a:t>
            </a:r>
          </a:p>
          <a:p>
            <a:pPr marL="342900" indent="-342900">
              <a:buFont typeface="+mj-lt"/>
              <a:buAutoNum type="arabicPeriod"/>
            </a:pPr>
            <a:r>
              <a:rPr lang="en-GB" sz="950" dirty="0">
                <a:solidFill>
                  <a:srgbClr val="333333"/>
                </a:solidFill>
                <a:latin typeface="Helvetica" pitchFamily="2" charset="0"/>
              </a:rPr>
              <a:t>New seizure type</a:t>
            </a:r>
          </a:p>
          <a:p>
            <a:pPr marL="342900" indent="-342900">
              <a:buFont typeface="+mj-lt"/>
              <a:buAutoNum type="arabicPeriod"/>
            </a:pPr>
            <a:r>
              <a:rPr lang="en-GB" sz="950" dirty="0">
                <a:solidFill>
                  <a:srgbClr val="333333"/>
                </a:solidFill>
                <a:latin typeface="Helvetica" pitchFamily="2" charset="0"/>
              </a:rPr>
              <a:t>Seizure severity</a:t>
            </a:r>
          </a:p>
          <a:p>
            <a:pPr marL="342900" indent="-342900">
              <a:buFont typeface="+mj-lt"/>
              <a:buAutoNum type="arabicPeriod"/>
            </a:pPr>
            <a:endParaRPr lang="en-GB" sz="950" dirty="0">
              <a:solidFill>
                <a:srgbClr val="333333"/>
              </a:solidFill>
              <a:latin typeface="Helvetica" pitchFamily="2" charset="0"/>
            </a:endParaRPr>
          </a:p>
          <a:p>
            <a:pPr marL="342900" indent="-342900">
              <a:buFont typeface="+mj-lt"/>
              <a:buAutoNum type="arabicPeriod"/>
            </a:pPr>
            <a:r>
              <a:rPr lang="en-GB" sz="950" dirty="0">
                <a:solidFill>
                  <a:srgbClr val="333333"/>
                </a:solidFill>
                <a:latin typeface="Helvetica" pitchFamily="2" charset="0"/>
              </a:rPr>
              <a:t>Memory</a:t>
            </a:r>
          </a:p>
          <a:p>
            <a:pPr marL="342900" indent="-342900">
              <a:buFont typeface="+mj-lt"/>
              <a:buAutoNum type="arabicPeriod"/>
            </a:pPr>
            <a:r>
              <a:rPr lang="en-GB" sz="950" dirty="0">
                <a:solidFill>
                  <a:srgbClr val="333333"/>
                </a:solidFill>
                <a:latin typeface="Helvetica" pitchFamily="2" charset="0"/>
              </a:rPr>
              <a:t>Attention</a:t>
            </a:r>
          </a:p>
          <a:p>
            <a:pPr marL="342900" indent="-342900">
              <a:buFont typeface="+mj-lt"/>
              <a:buAutoNum type="arabicPeriod"/>
            </a:pPr>
            <a:r>
              <a:rPr lang="en-GB" sz="950" dirty="0">
                <a:solidFill>
                  <a:srgbClr val="333333"/>
                </a:solidFill>
                <a:latin typeface="Helvetica" pitchFamily="2" charset="0"/>
              </a:rPr>
              <a:t>Sleep adequacy and quality</a:t>
            </a:r>
          </a:p>
          <a:p>
            <a:pPr marL="342900" indent="-342900">
              <a:buFont typeface="+mj-lt"/>
              <a:buAutoNum type="arabicPeriod"/>
            </a:pPr>
            <a:r>
              <a:rPr lang="en-GB" sz="950" dirty="0">
                <a:solidFill>
                  <a:srgbClr val="333333"/>
                </a:solidFill>
                <a:latin typeface="Helvetica" pitchFamily="2" charset="0"/>
              </a:rPr>
              <a:t>Impact of epilepsy</a:t>
            </a:r>
          </a:p>
          <a:p>
            <a:pPr marL="342900" indent="-342900">
              <a:buFont typeface="+mj-lt"/>
              <a:buAutoNum type="arabicPeriod"/>
            </a:pPr>
            <a:r>
              <a:rPr lang="en-GB" sz="950" dirty="0">
                <a:solidFill>
                  <a:srgbClr val="333333"/>
                </a:solidFill>
                <a:latin typeface="Helvetica" pitchFamily="2" charset="0"/>
              </a:rPr>
              <a:t>HRQOL</a:t>
            </a:r>
          </a:p>
          <a:p>
            <a:pPr marL="342900" indent="-342900">
              <a:buFont typeface="+mj-lt"/>
              <a:buAutoNum type="arabicPeriod"/>
            </a:pPr>
            <a:r>
              <a:rPr lang="en-GB" sz="950" dirty="0">
                <a:solidFill>
                  <a:srgbClr val="333333"/>
                </a:solidFill>
                <a:latin typeface="Helvetica" pitchFamily="2" charset="0"/>
              </a:rPr>
              <a:t>Depression symptoms</a:t>
            </a:r>
          </a:p>
          <a:p>
            <a:pPr marL="342900" indent="-342900">
              <a:buFont typeface="+mj-lt"/>
              <a:buAutoNum type="arabicPeriod"/>
            </a:pPr>
            <a:r>
              <a:rPr lang="en-GB" sz="950" dirty="0">
                <a:solidFill>
                  <a:srgbClr val="333333"/>
                </a:solidFill>
                <a:latin typeface="Helvetica" pitchFamily="2" charset="0"/>
              </a:rPr>
              <a:t>Anxiety symptoms</a:t>
            </a:r>
          </a:p>
          <a:p>
            <a:pPr marL="342900" indent="-342900">
              <a:buFont typeface="+mj-lt"/>
              <a:buAutoNum type="arabicPeriod"/>
            </a:pPr>
            <a:r>
              <a:rPr lang="en-GB" sz="950" dirty="0">
                <a:solidFill>
                  <a:srgbClr val="333333"/>
                </a:solidFill>
                <a:latin typeface="Helvetica" pitchFamily="2" charset="0"/>
              </a:rPr>
              <a:t>Suicidality</a:t>
            </a:r>
          </a:p>
          <a:p>
            <a:pPr marL="342900" indent="-342900">
              <a:buFont typeface="+mj-lt"/>
              <a:buAutoNum type="arabicPeriod"/>
            </a:pPr>
            <a:r>
              <a:rPr lang="en-GB" sz="950" dirty="0">
                <a:solidFill>
                  <a:srgbClr val="333333"/>
                </a:solidFill>
                <a:latin typeface="Helvetica" pitchFamily="2" charset="0"/>
              </a:rPr>
              <a:t>Unplanned healthcare use</a:t>
            </a:r>
          </a:p>
          <a:p>
            <a:pPr marL="342900" indent="-342900">
              <a:buFont typeface="+mj-lt"/>
              <a:buAutoNum type="arabicPeriod"/>
            </a:pPr>
            <a:endParaRPr lang="en-GB" sz="950" dirty="0">
              <a:solidFill>
                <a:srgbClr val="333333"/>
              </a:solidFill>
              <a:latin typeface="Helvetica" pitchFamily="2" charset="0"/>
            </a:endParaRPr>
          </a:p>
          <a:p>
            <a:pPr marL="342900" indent="-342900">
              <a:buFont typeface="+mj-lt"/>
              <a:buAutoNum type="arabicPeriod"/>
            </a:pPr>
            <a:r>
              <a:rPr lang="en-GB" sz="950" dirty="0">
                <a:solidFill>
                  <a:srgbClr val="333333"/>
                </a:solidFill>
                <a:latin typeface="Helvetica" pitchFamily="2" charset="0"/>
              </a:rPr>
              <a:t>Worsening of seizure control in pregnancy*</a:t>
            </a:r>
          </a:p>
          <a:p>
            <a:pPr marL="342900" indent="-342900">
              <a:buFont typeface="+mj-lt"/>
              <a:buAutoNum type="arabicPeriod"/>
            </a:pPr>
            <a:r>
              <a:rPr lang="en-GB" sz="950" dirty="0">
                <a:solidFill>
                  <a:srgbClr val="333333"/>
                </a:solidFill>
                <a:latin typeface="Helvetica" pitchFamily="2" charset="0"/>
              </a:rPr>
              <a:t>Pregnancy / delivery complications*</a:t>
            </a:r>
          </a:p>
          <a:p>
            <a:pPr marL="342900" indent="-342900">
              <a:buFont typeface="+mj-lt"/>
              <a:buAutoNum type="arabicPeriod"/>
            </a:pPr>
            <a:r>
              <a:rPr lang="en-GB" sz="950" dirty="0">
                <a:solidFill>
                  <a:srgbClr val="333333"/>
                </a:solidFill>
                <a:latin typeface="Helvetica" pitchFamily="2" charset="0"/>
              </a:rPr>
              <a:t>Major congenital malformations in offspring*</a:t>
            </a:r>
          </a:p>
          <a:p>
            <a:pPr marL="342900" indent="-342900">
              <a:buFont typeface="+mj-lt"/>
              <a:buAutoNum type="arabicPeriod"/>
            </a:pPr>
            <a:endParaRPr lang="en-GB" sz="950" dirty="0">
              <a:solidFill>
                <a:srgbClr val="333333"/>
              </a:solidFill>
              <a:latin typeface="Helvetica" pitchFamily="2" charset="0"/>
            </a:endParaRPr>
          </a:p>
          <a:p>
            <a:pPr marL="342900" indent="-342900">
              <a:buFont typeface="+mj-lt"/>
              <a:buAutoNum type="arabicPeriod"/>
            </a:pPr>
            <a:r>
              <a:rPr lang="en-GB" sz="950" dirty="0">
                <a:solidFill>
                  <a:srgbClr val="333333"/>
                </a:solidFill>
                <a:latin typeface="Helvetica" pitchFamily="2" charset="0"/>
              </a:rPr>
              <a:t>Neurodevelopmental milestones</a:t>
            </a:r>
          </a:p>
          <a:p>
            <a:pPr marL="342900" indent="-342900">
              <a:buFont typeface="+mj-lt"/>
              <a:buAutoNum type="arabicPeriod"/>
            </a:pPr>
            <a:endParaRPr lang="en-GB" sz="950" dirty="0">
              <a:solidFill>
                <a:srgbClr val="333333"/>
              </a:solidFill>
              <a:latin typeface="Helvetica" pitchFamily="2" charset="0"/>
            </a:endParaRPr>
          </a:p>
          <a:p>
            <a:pPr marL="342900" indent="-342900">
              <a:buFont typeface="+mj-lt"/>
              <a:buAutoNum type="arabicPeriod"/>
            </a:pPr>
            <a:r>
              <a:rPr lang="en-GB" sz="950" dirty="0">
                <a:solidFill>
                  <a:srgbClr val="333333"/>
                </a:solidFill>
                <a:latin typeface="Helvetica" pitchFamily="2" charset="0"/>
              </a:rPr>
              <a:t>Side effects</a:t>
            </a:r>
          </a:p>
          <a:p>
            <a:pPr marL="342900" indent="-342900">
              <a:buFont typeface="+mj-lt"/>
              <a:buAutoNum type="arabicPeriod"/>
            </a:pPr>
            <a:r>
              <a:rPr lang="en-GB" sz="950" dirty="0">
                <a:solidFill>
                  <a:srgbClr val="333333"/>
                </a:solidFill>
                <a:latin typeface="Helvetica" pitchFamily="2" charset="0"/>
              </a:rPr>
              <a:t>Serious adverse events</a:t>
            </a:r>
          </a:p>
        </p:txBody>
      </p:sp>
      <p:sp>
        <p:nvSpPr>
          <p:cNvPr id="9" name="TextBox 8">
            <a:extLst>
              <a:ext uri="{FF2B5EF4-FFF2-40B4-BE49-F238E27FC236}">
                <a16:creationId xmlns:a16="http://schemas.microsoft.com/office/drawing/2014/main" id="{58065C89-978E-70DE-DA58-7C9869065CF2}"/>
              </a:ext>
            </a:extLst>
          </p:cNvPr>
          <p:cNvSpPr txBox="1"/>
          <p:nvPr/>
        </p:nvSpPr>
        <p:spPr>
          <a:xfrm>
            <a:off x="7114647" y="0"/>
            <a:ext cx="2029353" cy="2369880"/>
          </a:xfrm>
          <a:prstGeom prst="rect">
            <a:avLst/>
          </a:prstGeom>
          <a:solidFill>
            <a:schemeClr val="accent1"/>
          </a:solidFill>
        </p:spPr>
        <p:txBody>
          <a:bodyPr wrap="square" rtlCol="0">
            <a:spAutoFit/>
          </a:bodyPr>
          <a:lstStyle/>
          <a:p>
            <a:r>
              <a:rPr lang="en-US" sz="2200" b="1" dirty="0">
                <a:solidFill>
                  <a:schemeClr val="tx2"/>
                </a:solidFill>
              </a:rPr>
              <a:t>2023 </a:t>
            </a:r>
          </a:p>
          <a:p>
            <a:r>
              <a:rPr lang="en-US" sz="1800" b="1" dirty="0">
                <a:solidFill>
                  <a:schemeClr val="tx2"/>
                </a:solidFill>
              </a:rPr>
              <a:t>ICHOM Outcome Sets</a:t>
            </a:r>
          </a:p>
          <a:p>
            <a:endParaRPr lang="en-US" sz="1800" b="1" dirty="0">
              <a:solidFill>
                <a:schemeClr val="tx2"/>
              </a:solidFill>
            </a:endParaRPr>
          </a:p>
          <a:p>
            <a:r>
              <a:rPr lang="en-US" sz="1800" b="1" dirty="0">
                <a:solidFill>
                  <a:schemeClr val="tx2"/>
                </a:solidFill>
              </a:rPr>
              <a:t>Patient-centric, core outcome sets for routine clinical practice</a:t>
            </a:r>
          </a:p>
        </p:txBody>
      </p:sp>
      <p:pic>
        <p:nvPicPr>
          <p:cNvPr id="7" name="Picture 6" descr="A group of people raising their hands&#10;&#10;Description automatically generated">
            <a:extLst>
              <a:ext uri="{FF2B5EF4-FFF2-40B4-BE49-F238E27FC236}">
                <a16:creationId xmlns:a16="http://schemas.microsoft.com/office/drawing/2014/main" id="{F616E04D-F635-E917-C243-8BB1FD4DC8A1}"/>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rcRect l="13937" t="27817" r="11840"/>
          <a:stretch/>
        </p:blipFill>
        <p:spPr>
          <a:xfrm>
            <a:off x="1978406" y="6996"/>
            <a:ext cx="4781178" cy="4824868"/>
          </a:xfrm>
          <a:prstGeom prst="rect">
            <a:avLst/>
          </a:prstGeom>
        </p:spPr>
      </p:pic>
    </p:spTree>
    <p:extLst>
      <p:ext uri="{BB962C8B-B14F-4D97-AF65-F5344CB8AC3E}">
        <p14:creationId xmlns:p14="http://schemas.microsoft.com/office/powerpoint/2010/main" val="249767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2.22222E-6 -3.7037E-7 L -0.25 -3.7037E-7 " pathEditMode="relative" rAng="0" ptsTypes="AA">
                                      <p:cBhvr>
                                        <p:cTn id="6" dur="2000" fill="hold"/>
                                        <p:tgtEl>
                                          <p:spTgt spid="7"/>
                                        </p:tgtEl>
                                        <p:attrNameLst>
                                          <p:attrName>ppt_x</p:attrName>
                                          <p:attrName>ppt_y</p:attrName>
                                        </p:attrNameLst>
                                      </p:cBhvr>
                                      <p:rCtr x="-12500" y="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E188A4-C988-DCFE-DF80-913A7A9D5EC5}"/>
              </a:ext>
            </a:extLst>
          </p:cNvPr>
          <p:cNvSpPr>
            <a:spLocks noGrp="1"/>
          </p:cNvSpPr>
          <p:nvPr>
            <p:ph type="sldNum" sz="quarter" idx="4294967295"/>
          </p:nvPr>
        </p:nvSpPr>
        <p:spPr>
          <a:xfrm>
            <a:off x="8411767" y="4693444"/>
            <a:ext cx="400050" cy="147638"/>
          </a:xfrm>
          <a:prstGeom prst="rect">
            <a:avLst/>
          </a:prstGeom>
        </p:spPr>
        <p:txBody>
          <a:bodyPr vert="horz" lIns="0" tIns="0" rIns="0" bIns="0" rtlCol="0" anchor="ctr"/>
          <a:lstStyle>
            <a:defPPr>
              <a:defRPr lang="en-US"/>
            </a:defPPr>
            <a:lvl1pPr marL="0" algn="r" defTabSz="685800" rtl="0" eaLnBrk="1" latinLnBrk="0" hangingPunct="1">
              <a:defRPr sz="800" b="0" i="0" kern="1200">
                <a:solidFill>
                  <a:schemeClr val="tx2"/>
                </a:solidFill>
                <a:latin typeface="Verdana" panose="020B0604030504040204" pitchFamily="34"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33AA3FBC-51B8-426A-8893-284E5C1F6D1D}" type="slidenum">
              <a:rPr lang="en-GB" smtClean="0"/>
              <a:pPr/>
              <a:t>39</a:t>
            </a:fld>
            <a:endParaRPr lang="en-GB" dirty="0"/>
          </a:p>
        </p:txBody>
      </p:sp>
      <p:sp>
        <p:nvSpPr>
          <p:cNvPr id="6" name="Title 1">
            <a:extLst>
              <a:ext uri="{FF2B5EF4-FFF2-40B4-BE49-F238E27FC236}">
                <a16:creationId xmlns:a16="http://schemas.microsoft.com/office/drawing/2014/main" id="{89494204-A43B-DEBE-A3C7-E2023DB07CB9}"/>
              </a:ext>
            </a:extLst>
          </p:cNvPr>
          <p:cNvSpPr>
            <a:spLocks noGrp="1"/>
          </p:cNvSpPr>
          <p:nvPr>
            <p:ph type="title"/>
          </p:nvPr>
        </p:nvSpPr>
        <p:spPr>
          <a:xfrm>
            <a:off x="241327" y="165266"/>
            <a:ext cx="8661346" cy="491366"/>
          </a:xfrm>
        </p:spPr>
        <p:txBody>
          <a:bodyPr>
            <a:normAutofit/>
          </a:bodyPr>
          <a:lstStyle/>
          <a:p>
            <a:r>
              <a:rPr lang="en-US" sz="1800" dirty="0">
                <a:solidFill>
                  <a:schemeClr val="tx1"/>
                </a:solidFill>
              </a:rPr>
              <a:t>The Results – Adult PROMS – 2022 ICHOM Epilepsy Standard Set </a:t>
            </a:r>
          </a:p>
        </p:txBody>
      </p:sp>
      <p:pic>
        <p:nvPicPr>
          <p:cNvPr id="8" name="Picture 7" descr="A picture containing graphical user interface&#10;&#10;Description automatically generated">
            <a:extLst>
              <a:ext uri="{FF2B5EF4-FFF2-40B4-BE49-F238E27FC236}">
                <a16:creationId xmlns:a16="http://schemas.microsoft.com/office/drawing/2014/main" id="{C7FEBFE2-017E-E6E8-30E8-CC26AB02CC28}"/>
              </a:ext>
            </a:extLst>
          </p:cNvPr>
          <p:cNvPicPr>
            <a:picLocks noChangeAspect="1"/>
          </p:cNvPicPr>
          <p:nvPr/>
        </p:nvPicPr>
        <p:blipFill rotWithShape="1">
          <a:blip r:embed="rId3"/>
          <a:srcRect b="6600"/>
          <a:stretch/>
        </p:blipFill>
        <p:spPr>
          <a:xfrm>
            <a:off x="241327" y="656631"/>
            <a:ext cx="8306375" cy="4390497"/>
          </a:xfrm>
          <a:prstGeom prst="rect">
            <a:avLst/>
          </a:prstGeom>
        </p:spPr>
      </p:pic>
      <p:cxnSp>
        <p:nvCxnSpPr>
          <p:cNvPr id="10" name="Straight Connector 9">
            <a:extLst>
              <a:ext uri="{FF2B5EF4-FFF2-40B4-BE49-F238E27FC236}">
                <a16:creationId xmlns:a16="http://schemas.microsoft.com/office/drawing/2014/main" id="{D03B783F-586B-70CD-28CC-91F778D7F8B6}"/>
              </a:ext>
            </a:extLst>
          </p:cNvPr>
          <p:cNvCxnSpPr/>
          <p:nvPr/>
        </p:nvCxnSpPr>
        <p:spPr>
          <a:xfrm>
            <a:off x="312796" y="3922643"/>
            <a:ext cx="83063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C2BADC4-153A-F1AF-8940-B18A1DB8E656}"/>
              </a:ext>
            </a:extLst>
          </p:cNvPr>
          <p:cNvSpPr txBox="1"/>
          <p:nvPr/>
        </p:nvSpPr>
        <p:spPr>
          <a:xfrm>
            <a:off x="4445796" y="2851879"/>
            <a:ext cx="4279392" cy="1015663"/>
          </a:xfrm>
          <a:prstGeom prst="rect">
            <a:avLst/>
          </a:prstGeom>
          <a:noFill/>
        </p:spPr>
        <p:txBody>
          <a:bodyPr wrap="square" numCol="1" rtlCol="0">
            <a:spAutoFit/>
          </a:bodyPr>
          <a:lstStyle/>
          <a:p>
            <a:pPr marL="228600" indent="-228600">
              <a:buAutoNum type="arabicPeriod"/>
            </a:pPr>
            <a:r>
              <a:rPr lang="en-US" sz="600" dirty="0"/>
              <a:t>Cramer, Joyce A., et al. "A brief questionnaire to screen for quality of life in epilepsy The QOLIE‐10." </a:t>
            </a:r>
            <a:r>
              <a:rPr lang="en-US" sz="600" dirty="0" err="1"/>
              <a:t>Epilepsia</a:t>
            </a:r>
            <a:r>
              <a:rPr lang="en-US" sz="600" dirty="0"/>
              <a:t> 37.6 (1996): 577-582.</a:t>
            </a:r>
          </a:p>
          <a:p>
            <a:pPr marL="228600" indent="-228600">
              <a:buFontTx/>
              <a:buAutoNum type="arabicPeriod"/>
            </a:pPr>
            <a:r>
              <a:rPr lang="en-US" sz="600" dirty="0"/>
              <a:t>Iverson, Grant L., et al. "Normative reference values, reliability, and item-level symptom endorsement for the PROMIS® v2. 0 cognitive function-short forms 4a, 6a and 8a." Archives of Clinical Neuropsychology 36.7 (2021): 1341-1349.</a:t>
            </a:r>
          </a:p>
          <a:p>
            <a:pPr marL="228600" indent="-228600">
              <a:buFontTx/>
              <a:buAutoNum type="arabicPeriod"/>
            </a:pPr>
            <a:r>
              <a:rPr lang="en-US" sz="600" dirty="0" err="1"/>
              <a:t>Micoulaud</a:t>
            </a:r>
            <a:r>
              <a:rPr lang="en-US" sz="600" dirty="0"/>
              <a:t>-Franchi, Jean-Arthur, Fabrice </a:t>
            </a:r>
            <a:r>
              <a:rPr lang="en-US" sz="600" dirty="0" err="1"/>
              <a:t>Bartolomei</a:t>
            </a:r>
            <a:r>
              <a:rPr lang="en-US" sz="600" dirty="0"/>
              <a:t>, and Aileen McGonigal. "Ultra-short screening instruments for major depressive episode and generalized anxiety disorder in epilepsy: the NDDIE-2 and the GAD-SI." Journal of Affective Disorders 210 (2017): 237-240.</a:t>
            </a:r>
          </a:p>
          <a:p>
            <a:pPr marL="228600" indent="-228600">
              <a:buFontTx/>
              <a:buAutoNum type="arabicPeriod"/>
            </a:pPr>
            <a:r>
              <a:rPr lang="en-US" sz="600" dirty="0"/>
              <a:t>Yu, Lan, et al. "Development of short forms from the PROMIS™ sleep disturbance and sleep-related impairment item banks." Behavioral sleep medicine 10.1 (2012): 6-24.</a:t>
            </a:r>
          </a:p>
        </p:txBody>
      </p:sp>
      <p:sp>
        <p:nvSpPr>
          <p:cNvPr id="3" name="Rounded Rectangle 2">
            <a:extLst>
              <a:ext uri="{FF2B5EF4-FFF2-40B4-BE49-F238E27FC236}">
                <a16:creationId xmlns:a16="http://schemas.microsoft.com/office/drawing/2014/main" id="{66D1DBFF-D8FB-AD9E-238F-3C24232C3764}"/>
              </a:ext>
            </a:extLst>
          </p:cNvPr>
          <p:cNvSpPr/>
          <p:nvPr/>
        </p:nvSpPr>
        <p:spPr>
          <a:xfrm>
            <a:off x="7597833" y="656631"/>
            <a:ext cx="1021338" cy="21952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36EB730-CEB1-5964-CF83-A052EE761702}"/>
              </a:ext>
            </a:extLst>
          </p:cNvPr>
          <p:cNvSpPr/>
          <p:nvPr/>
        </p:nvSpPr>
        <p:spPr>
          <a:xfrm>
            <a:off x="7669161" y="4267200"/>
            <a:ext cx="1233512" cy="5738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3188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174DFE61-DD19-EA46-9DA8-768694C227D3}"/>
              </a:ext>
            </a:extLst>
          </p:cNvPr>
          <p:cNvSpPr>
            <a:spLocks noGrp="1"/>
          </p:cNvSpPr>
          <p:nvPr>
            <p:ph type="title"/>
          </p:nvPr>
        </p:nvSpPr>
        <p:spPr>
          <a:xfrm>
            <a:off x="348617" y="226504"/>
            <a:ext cx="7972426" cy="738188"/>
          </a:xfrm>
        </p:spPr>
        <p:txBody>
          <a:bodyPr>
            <a:noAutofit/>
          </a:bodyPr>
          <a:lstStyle/>
          <a:p>
            <a:r>
              <a:rPr lang="en-US" sz="2600" dirty="0"/>
              <a:t>Healthcare</a:t>
            </a:r>
            <a:r>
              <a:rPr lang="en-US" sz="2600" dirty="0">
                <a:solidFill>
                  <a:schemeClr val="tx1"/>
                </a:solidFill>
              </a:rPr>
              <a:t> </a:t>
            </a:r>
            <a:r>
              <a:rPr lang="en-US" sz="2600" dirty="0"/>
              <a:t>outcomes</a:t>
            </a:r>
          </a:p>
        </p:txBody>
      </p:sp>
      <p:sp>
        <p:nvSpPr>
          <p:cNvPr id="9" name="Content Placeholder 4">
            <a:extLst>
              <a:ext uri="{FF2B5EF4-FFF2-40B4-BE49-F238E27FC236}">
                <a16:creationId xmlns:a16="http://schemas.microsoft.com/office/drawing/2014/main" id="{802393B0-A9C3-2449-9EC6-CEF0023ED15B}"/>
              </a:ext>
            </a:extLst>
          </p:cNvPr>
          <p:cNvSpPr>
            <a:spLocks noGrp="1"/>
          </p:cNvSpPr>
          <p:nvPr>
            <p:ph idx="1"/>
          </p:nvPr>
        </p:nvSpPr>
        <p:spPr>
          <a:xfrm>
            <a:off x="588645" y="1320832"/>
            <a:ext cx="7966709" cy="3596164"/>
          </a:xfrm>
        </p:spPr>
        <p:txBody>
          <a:bodyPr>
            <a:normAutofit fontScale="85000" lnSpcReduction="20000"/>
          </a:bodyPr>
          <a:lstStyle/>
          <a:p>
            <a:pPr marL="0" indent="0" algn="ctr">
              <a:buNone/>
            </a:pPr>
            <a:r>
              <a:rPr lang="en-US" sz="2200" b="1" dirty="0">
                <a:latin typeface="Montserrat" pitchFamily="2" charset="77"/>
              </a:rPr>
              <a:t>“the effect of an intervention or treatment on a person’s health or quality of life, or the progression of a health condition if no intervention is given”</a:t>
            </a:r>
            <a:endParaRPr lang="en-US" sz="1600" b="1" i="1" dirty="0">
              <a:latin typeface="Montserrat" pitchFamily="2" charset="77"/>
            </a:endParaRPr>
          </a:p>
          <a:p>
            <a:pPr marL="0" indent="0">
              <a:buNone/>
            </a:pPr>
            <a:endParaRPr lang="en-US" sz="1600" b="1" dirty="0">
              <a:latin typeface="Montserrat" pitchFamily="2" charset="77"/>
            </a:endParaRPr>
          </a:p>
          <a:p>
            <a:pPr marL="0" indent="0">
              <a:buNone/>
            </a:pPr>
            <a:endParaRPr lang="en-US" sz="2200" b="1" dirty="0">
              <a:latin typeface="Montserrat" pitchFamily="2" charset="77"/>
            </a:endParaRPr>
          </a:p>
          <a:p>
            <a:pPr marL="0" indent="0">
              <a:buNone/>
            </a:pPr>
            <a:r>
              <a:rPr lang="en-US" sz="2200" b="1" dirty="0">
                <a:latin typeface="Montserrat" pitchFamily="2" charset="77"/>
              </a:rPr>
              <a:t>Uses</a:t>
            </a:r>
          </a:p>
          <a:p>
            <a:r>
              <a:rPr lang="en-US" sz="1800" b="1" dirty="0">
                <a:latin typeface="Montserrat" pitchFamily="2" charset="77"/>
              </a:rPr>
              <a:t>Clinical trials</a:t>
            </a:r>
          </a:p>
          <a:p>
            <a:r>
              <a:rPr lang="en-US" sz="1800" b="1" dirty="0">
                <a:latin typeface="Montserrat" pitchFamily="2" charset="77"/>
              </a:rPr>
              <a:t>Observational research</a:t>
            </a:r>
          </a:p>
          <a:p>
            <a:r>
              <a:rPr lang="en-US" sz="1800" b="1" dirty="0">
                <a:latin typeface="Montserrat" pitchFamily="2" charset="77"/>
              </a:rPr>
              <a:t>Natural history studies</a:t>
            </a:r>
          </a:p>
          <a:p>
            <a:r>
              <a:rPr lang="en-US" sz="1800" b="1" dirty="0">
                <a:latin typeface="Montserrat" pitchFamily="2" charset="77"/>
              </a:rPr>
              <a:t>Routine clinical care – track an individual patient</a:t>
            </a:r>
          </a:p>
          <a:p>
            <a:r>
              <a:rPr lang="en-US" sz="1800" b="1" dirty="0">
                <a:latin typeface="Montserrat" pitchFamily="2" charset="77"/>
              </a:rPr>
              <a:t>Routine clinical care – tracking populations / </a:t>
            </a:r>
            <a:r>
              <a:rPr lang="en-US" sz="1800" b="1" dirty="0" err="1">
                <a:latin typeface="Montserrat" pitchFamily="2" charset="77"/>
              </a:rPr>
              <a:t>centres</a:t>
            </a:r>
            <a:endParaRPr lang="en-US" sz="1800" b="1" dirty="0">
              <a:latin typeface="Montserrat" pitchFamily="2" charset="77"/>
            </a:endParaRPr>
          </a:p>
          <a:p>
            <a:r>
              <a:rPr lang="en-US" sz="1800" b="1" dirty="0">
                <a:latin typeface="Montserrat" pitchFamily="2" charset="77"/>
              </a:rPr>
              <a:t>Auditing clinical practice</a:t>
            </a:r>
          </a:p>
          <a:p>
            <a:r>
              <a:rPr lang="en-US" sz="1800" b="1" dirty="0">
                <a:latin typeface="Montserrat" pitchFamily="2" charset="77"/>
              </a:rPr>
              <a:t>Quality Improvement</a:t>
            </a:r>
          </a:p>
          <a:p>
            <a:pPr marL="0" indent="0">
              <a:buNone/>
            </a:pPr>
            <a:endParaRPr lang="en-US" sz="1600" b="1" i="1" dirty="0">
              <a:latin typeface="Montserrat" pitchFamily="2" charset="77"/>
            </a:endParaRPr>
          </a:p>
          <a:p>
            <a:pPr marL="146304" indent="-146304">
              <a:lnSpc>
                <a:spcPct val="95000"/>
              </a:lnSpc>
              <a:spcBef>
                <a:spcPts val="800"/>
              </a:spcBef>
            </a:pPr>
            <a:endParaRPr lang="en-US" sz="1600" dirty="0">
              <a:solidFill>
                <a:srgbClr val="000000"/>
              </a:solidFill>
            </a:endParaRPr>
          </a:p>
        </p:txBody>
      </p:sp>
      <p:sp>
        <p:nvSpPr>
          <p:cNvPr id="5" name="Slide Number Placeholder 4">
            <a:extLst>
              <a:ext uri="{FF2B5EF4-FFF2-40B4-BE49-F238E27FC236}">
                <a16:creationId xmlns:a16="http://schemas.microsoft.com/office/drawing/2014/main" id="{B0BB19B2-BA21-3E40-B012-E5C88D895B7C}"/>
              </a:ext>
            </a:extLst>
          </p:cNvPr>
          <p:cNvSpPr>
            <a:spLocks noGrp="1"/>
          </p:cNvSpPr>
          <p:nvPr>
            <p:ph type="sldNum" sz="quarter" idx="4294967295"/>
          </p:nvPr>
        </p:nvSpPr>
        <p:spPr>
          <a:xfrm>
            <a:off x="8411767" y="4693444"/>
            <a:ext cx="400050" cy="147638"/>
          </a:xfrm>
          <a:prstGeom prst="rect">
            <a:avLst/>
          </a:prstGeom>
        </p:spPr>
        <p:txBody>
          <a:bodyPr/>
          <a:lstStyle/>
          <a:p>
            <a:fld id="{33AA3FBC-51B8-426A-8893-284E5C1F6D1D}" type="slidenum">
              <a:rPr lang="en-GB" smtClean="0"/>
              <a:pPr/>
              <a:t>4</a:t>
            </a:fld>
            <a:endParaRPr lang="en-GB" dirty="0"/>
          </a:p>
        </p:txBody>
      </p:sp>
      <p:sp>
        <p:nvSpPr>
          <p:cNvPr id="2" name="TextBox 1">
            <a:extLst>
              <a:ext uri="{FF2B5EF4-FFF2-40B4-BE49-F238E27FC236}">
                <a16:creationId xmlns:a16="http://schemas.microsoft.com/office/drawing/2014/main" id="{81DE51FE-A7AE-1941-E3A1-7F1CCC969877}"/>
              </a:ext>
            </a:extLst>
          </p:cNvPr>
          <p:cNvSpPr txBox="1"/>
          <p:nvPr/>
        </p:nvSpPr>
        <p:spPr>
          <a:xfrm>
            <a:off x="2234452" y="2121789"/>
            <a:ext cx="4639412" cy="338554"/>
          </a:xfrm>
          <a:prstGeom prst="rect">
            <a:avLst/>
          </a:prstGeom>
          <a:noFill/>
        </p:spPr>
        <p:txBody>
          <a:bodyPr wrap="none" rtlCol="0">
            <a:spAutoFit/>
          </a:bodyPr>
          <a:lstStyle/>
          <a:p>
            <a:r>
              <a:rPr lang="en-GB" sz="800" b="0" i="0" dirty="0">
                <a:solidFill>
                  <a:srgbClr val="222222"/>
                </a:solidFill>
                <a:effectLst/>
                <a:latin typeface="Arial" panose="020B0604020202020204" pitchFamily="34" charset="0"/>
              </a:rPr>
              <a:t>Donabedian A. An introduction to quality assurance in healthcare: Oxford University Press; 2002</a:t>
            </a:r>
          </a:p>
          <a:p>
            <a:r>
              <a:rPr lang="en-GB" sz="800" b="0" i="0" dirty="0">
                <a:solidFill>
                  <a:srgbClr val="222222"/>
                </a:solidFill>
                <a:effectLst/>
                <a:latin typeface="Arial" panose="020B0604020202020204" pitchFamily="34" charset="0"/>
              </a:rPr>
              <a:t>Williamson, Paula R., et al. "The COMET handbook: version 1.0." </a:t>
            </a:r>
            <a:r>
              <a:rPr lang="en-GB" sz="800" b="0" i="1" dirty="0">
                <a:solidFill>
                  <a:srgbClr val="222222"/>
                </a:solidFill>
                <a:effectLst/>
                <a:latin typeface="Arial" panose="020B0604020202020204" pitchFamily="34" charset="0"/>
              </a:rPr>
              <a:t>Trials</a:t>
            </a:r>
            <a:r>
              <a:rPr lang="en-GB" sz="800" b="0" i="0" dirty="0">
                <a:solidFill>
                  <a:srgbClr val="222222"/>
                </a:solidFill>
                <a:effectLst/>
                <a:latin typeface="Arial" panose="020B0604020202020204" pitchFamily="34" charset="0"/>
              </a:rPr>
              <a:t> 18.3 (2017): 1-50.</a:t>
            </a:r>
            <a:endParaRPr lang="en-US" sz="800" dirty="0"/>
          </a:p>
        </p:txBody>
      </p:sp>
    </p:spTree>
    <p:extLst>
      <p:ext uri="{BB962C8B-B14F-4D97-AF65-F5344CB8AC3E}">
        <p14:creationId xmlns:p14="http://schemas.microsoft.com/office/powerpoint/2010/main" val="418729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B7283-872A-6BED-2A73-DDC9E08B64A9}"/>
              </a:ext>
            </a:extLst>
          </p:cNvPr>
          <p:cNvSpPr>
            <a:spLocks noGrp="1"/>
          </p:cNvSpPr>
          <p:nvPr>
            <p:ph type="title"/>
          </p:nvPr>
        </p:nvSpPr>
        <p:spPr/>
        <p:txBody>
          <a:bodyPr/>
          <a:lstStyle/>
          <a:p>
            <a:endParaRPr lang="en-US"/>
          </a:p>
        </p:txBody>
      </p:sp>
      <p:pic>
        <p:nvPicPr>
          <p:cNvPr id="5" name="Content Placeholder 4" descr="A questionnaire with text and images&#10;&#10;Description automatically generated">
            <a:extLst>
              <a:ext uri="{FF2B5EF4-FFF2-40B4-BE49-F238E27FC236}">
                <a16:creationId xmlns:a16="http://schemas.microsoft.com/office/drawing/2014/main" id="{1C22989C-D631-B832-5D22-9CA7ACD2C885}"/>
              </a:ext>
            </a:extLst>
          </p:cNvPr>
          <p:cNvPicPr>
            <a:picLocks noGrp="1" noChangeAspect="1"/>
          </p:cNvPicPr>
          <p:nvPr>
            <p:ph idx="1"/>
          </p:nvPr>
        </p:nvPicPr>
        <p:blipFill>
          <a:blip r:embed="rId3"/>
          <a:stretch>
            <a:fillRect/>
          </a:stretch>
        </p:blipFill>
        <p:spPr>
          <a:xfrm>
            <a:off x="0" y="0"/>
            <a:ext cx="4572000" cy="4868417"/>
          </a:xfrm>
        </p:spPr>
      </p:pic>
      <p:pic>
        <p:nvPicPr>
          <p:cNvPr id="7" name="Picture 6" descr="A questionnaire with many questions&#10;&#10;Description automatically generated with medium confidence">
            <a:extLst>
              <a:ext uri="{FF2B5EF4-FFF2-40B4-BE49-F238E27FC236}">
                <a16:creationId xmlns:a16="http://schemas.microsoft.com/office/drawing/2014/main" id="{C24F717B-0FD6-CDAC-7D31-722CD6391559}"/>
              </a:ext>
            </a:extLst>
          </p:cNvPr>
          <p:cNvPicPr>
            <a:picLocks noChangeAspect="1"/>
          </p:cNvPicPr>
          <p:nvPr/>
        </p:nvPicPr>
        <p:blipFill>
          <a:blip r:embed="rId4"/>
          <a:stretch>
            <a:fillRect/>
          </a:stretch>
        </p:blipFill>
        <p:spPr>
          <a:xfrm>
            <a:off x="4572000" y="0"/>
            <a:ext cx="4557511" cy="4852988"/>
          </a:xfrm>
          <a:prstGeom prst="rect">
            <a:avLst/>
          </a:prstGeom>
        </p:spPr>
      </p:pic>
      <p:pic>
        <p:nvPicPr>
          <p:cNvPr id="9" name="Picture 8" descr="A cartoon character leaning on a ladder&#10;&#10;Description automatically generated">
            <a:extLst>
              <a:ext uri="{FF2B5EF4-FFF2-40B4-BE49-F238E27FC236}">
                <a16:creationId xmlns:a16="http://schemas.microsoft.com/office/drawing/2014/main" id="{097A2703-2150-4F8D-252D-40BCA9918D62}"/>
              </a:ext>
            </a:extLst>
          </p:cNvPr>
          <p:cNvPicPr>
            <a:picLocks noChangeAspect="1"/>
          </p:cNvPicPr>
          <p:nvPr/>
        </p:nvPicPr>
        <p:blipFill>
          <a:blip r:embed="rId5"/>
          <a:stretch>
            <a:fillRect/>
          </a:stretch>
        </p:blipFill>
        <p:spPr>
          <a:xfrm>
            <a:off x="0" y="0"/>
            <a:ext cx="4557511" cy="4852988"/>
          </a:xfrm>
          <a:prstGeom prst="rect">
            <a:avLst/>
          </a:prstGeom>
        </p:spPr>
      </p:pic>
    </p:spTree>
    <p:extLst>
      <p:ext uri="{BB962C8B-B14F-4D97-AF65-F5344CB8AC3E}">
        <p14:creationId xmlns:p14="http://schemas.microsoft.com/office/powerpoint/2010/main" val="293767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and black survey&#10;&#10;Description automatically generated with medium confidence">
            <a:extLst>
              <a:ext uri="{FF2B5EF4-FFF2-40B4-BE49-F238E27FC236}">
                <a16:creationId xmlns:a16="http://schemas.microsoft.com/office/drawing/2014/main" id="{E0A00F79-0CD4-56AF-989D-93D6CD1C3937}"/>
              </a:ext>
            </a:extLst>
          </p:cNvPr>
          <p:cNvPicPr>
            <a:picLocks noGrp="1" noChangeAspect="1"/>
          </p:cNvPicPr>
          <p:nvPr>
            <p:ph idx="1"/>
          </p:nvPr>
        </p:nvPicPr>
        <p:blipFill>
          <a:blip r:embed="rId3"/>
          <a:stretch>
            <a:fillRect/>
          </a:stretch>
        </p:blipFill>
        <p:spPr>
          <a:xfrm>
            <a:off x="1937306" y="0"/>
            <a:ext cx="5269387" cy="4915399"/>
          </a:xfrm>
        </p:spPr>
      </p:pic>
      <p:sp>
        <p:nvSpPr>
          <p:cNvPr id="6" name="TextBox 5">
            <a:extLst>
              <a:ext uri="{FF2B5EF4-FFF2-40B4-BE49-F238E27FC236}">
                <a16:creationId xmlns:a16="http://schemas.microsoft.com/office/drawing/2014/main" id="{6B25C754-2230-9859-FA70-4C5F5A749145}"/>
              </a:ext>
            </a:extLst>
          </p:cNvPr>
          <p:cNvSpPr txBox="1"/>
          <p:nvPr/>
        </p:nvSpPr>
        <p:spPr>
          <a:xfrm>
            <a:off x="50251" y="228101"/>
            <a:ext cx="1887055" cy="507831"/>
          </a:xfrm>
          <a:prstGeom prst="rect">
            <a:avLst/>
          </a:prstGeom>
          <a:noFill/>
        </p:spPr>
        <p:txBody>
          <a:bodyPr wrap="none" rtlCol="0">
            <a:spAutoFit/>
          </a:bodyPr>
          <a:lstStyle/>
          <a:p>
            <a:r>
              <a:rPr lang="en-US" dirty="0"/>
              <a:t>PHQ-9</a:t>
            </a:r>
          </a:p>
          <a:p>
            <a:r>
              <a:rPr lang="en-US" dirty="0"/>
              <a:t>Depressive symptoms</a:t>
            </a:r>
          </a:p>
        </p:txBody>
      </p:sp>
    </p:spTree>
    <p:extLst>
      <p:ext uri="{BB962C8B-B14F-4D97-AF65-F5344CB8AC3E}">
        <p14:creationId xmlns:p14="http://schemas.microsoft.com/office/powerpoint/2010/main" val="160838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form&#10;&#10;Description automatically generated">
            <a:extLst>
              <a:ext uri="{FF2B5EF4-FFF2-40B4-BE49-F238E27FC236}">
                <a16:creationId xmlns:a16="http://schemas.microsoft.com/office/drawing/2014/main" id="{65F87770-ABB5-E060-CD74-8ACA5BFA72D6}"/>
              </a:ext>
            </a:extLst>
          </p:cNvPr>
          <p:cNvPicPr>
            <a:picLocks noGrp="1" noChangeAspect="1"/>
          </p:cNvPicPr>
          <p:nvPr>
            <p:ph idx="1"/>
          </p:nvPr>
        </p:nvPicPr>
        <p:blipFill>
          <a:blip r:embed="rId3"/>
          <a:stretch>
            <a:fillRect/>
          </a:stretch>
        </p:blipFill>
        <p:spPr>
          <a:xfrm>
            <a:off x="1217385" y="180975"/>
            <a:ext cx="6649906" cy="4632265"/>
          </a:xfrm>
        </p:spPr>
      </p:pic>
    </p:spTree>
    <p:extLst>
      <p:ext uri="{BB962C8B-B14F-4D97-AF65-F5344CB8AC3E}">
        <p14:creationId xmlns:p14="http://schemas.microsoft.com/office/powerpoint/2010/main" val="175854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est form with black text&#10;&#10;Description automatically generated with medium confidence">
            <a:extLst>
              <a:ext uri="{FF2B5EF4-FFF2-40B4-BE49-F238E27FC236}">
                <a16:creationId xmlns:a16="http://schemas.microsoft.com/office/drawing/2014/main" id="{B0590E84-2AC1-25EC-9D77-B84E4C45C9CE}"/>
              </a:ext>
            </a:extLst>
          </p:cNvPr>
          <p:cNvPicPr>
            <a:picLocks noChangeAspect="1"/>
          </p:cNvPicPr>
          <p:nvPr/>
        </p:nvPicPr>
        <p:blipFill>
          <a:blip r:embed="rId3"/>
          <a:stretch>
            <a:fillRect/>
          </a:stretch>
        </p:blipFill>
        <p:spPr>
          <a:xfrm>
            <a:off x="685800" y="0"/>
            <a:ext cx="7772400" cy="4767606"/>
          </a:xfrm>
          <a:prstGeom prst="rect">
            <a:avLst/>
          </a:prstGeom>
        </p:spPr>
      </p:pic>
    </p:spTree>
    <p:extLst>
      <p:ext uri="{BB962C8B-B14F-4D97-AF65-F5344CB8AC3E}">
        <p14:creationId xmlns:p14="http://schemas.microsoft.com/office/powerpoint/2010/main" val="54509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E188A4-C988-DCFE-DF80-913A7A9D5EC5}"/>
              </a:ext>
            </a:extLst>
          </p:cNvPr>
          <p:cNvSpPr>
            <a:spLocks noGrp="1"/>
          </p:cNvSpPr>
          <p:nvPr>
            <p:ph type="sldNum" sz="quarter" idx="4294967295"/>
          </p:nvPr>
        </p:nvSpPr>
        <p:spPr>
          <a:xfrm>
            <a:off x="8411767" y="4693444"/>
            <a:ext cx="400050" cy="147638"/>
          </a:xfrm>
          <a:prstGeom prst="rect">
            <a:avLst/>
          </a:prstGeom>
        </p:spPr>
        <p:txBody>
          <a:bodyPr vert="horz" lIns="0" tIns="0" rIns="0" bIns="0" rtlCol="0" anchor="ctr"/>
          <a:lstStyle>
            <a:defPPr>
              <a:defRPr lang="en-US"/>
            </a:defPPr>
            <a:lvl1pPr marL="0" algn="r" defTabSz="685800" rtl="0" eaLnBrk="1" latinLnBrk="0" hangingPunct="1">
              <a:defRPr sz="800" b="0" i="0" kern="1200">
                <a:solidFill>
                  <a:schemeClr val="tx2"/>
                </a:solidFill>
                <a:latin typeface="Verdana" panose="020B0604030504040204" pitchFamily="34"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33AA3FBC-51B8-426A-8893-284E5C1F6D1D}" type="slidenum">
              <a:rPr lang="en-GB" smtClean="0"/>
              <a:pPr/>
              <a:t>44</a:t>
            </a:fld>
            <a:endParaRPr lang="en-GB" dirty="0"/>
          </a:p>
        </p:txBody>
      </p:sp>
      <p:sp>
        <p:nvSpPr>
          <p:cNvPr id="6" name="Title 1">
            <a:extLst>
              <a:ext uri="{FF2B5EF4-FFF2-40B4-BE49-F238E27FC236}">
                <a16:creationId xmlns:a16="http://schemas.microsoft.com/office/drawing/2014/main" id="{89494204-A43B-DEBE-A3C7-E2023DB07CB9}"/>
              </a:ext>
            </a:extLst>
          </p:cNvPr>
          <p:cNvSpPr>
            <a:spLocks noGrp="1"/>
          </p:cNvSpPr>
          <p:nvPr>
            <p:ph type="title"/>
          </p:nvPr>
        </p:nvSpPr>
        <p:spPr>
          <a:xfrm>
            <a:off x="240898" y="139330"/>
            <a:ext cx="8662204" cy="491366"/>
          </a:xfrm>
        </p:spPr>
        <p:txBody>
          <a:bodyPr>
            <a:noAutofit/>
          </a:bodyPr>
          <a:lstStyle/>
          <a:p>
            <a:r>
              <a:rPr lang="en-US" sz="1800" dirty="0">
                <a:solidFill>
                  <a:schemeClr val="tx1"/>
                </a:solidFill>
              </a:rPr>
              <a:t>The Results – </a:t>
            </a:r>
            <a:r>
              <a:rPr lang="en-US" sz="1800" dirty="0" err="1">
                <a:solidFill>
                  <a:schemeClr val="tx1"/>
                </a:solidFill>
              </a:rPr>
              <a:t>Paediatric</a:t>
            </a:r>
            <a:r>
              <a:rPr lang="en-US" sz="1800" dirty="0">
                <a:solidFill>
                  <a:schemeClr val="tx1"/>
                </a:solidFill>
              </a:rPr>
              <a:t> PROMS – 2022 ICHOM Epilepsy Set </a:t>
            </a:r>
          </a:p>
        </p:txBody>
      </p:sp>
      <p:pic>
        <p:nvPicPr>
          <p:cNvPr id="7" name="Picture 6" descr="Graphical user interface, text, application&#10;&#10;Description automatically generated">
            <a:extLst>
              <a:ext uri="{FF2B5EF4-FFF2-40B4-BE49-F238E27FC236}">
                <a16:creationId xmlns:a16="http://schemas.microsoft.com/office/drawing/2014/main" id="{681C61B8-A8E9-1594-DCDF-4CD1E51F2AE4}"/>
              </a:ext>
            </a:extLst>
          </p:cNvPr>
          <p:cNvPicPr>
            <a:picLocks noChangeAspect="1"/>
          </p:cNvPicPr>
          <p:nvPr/>
        </p:nvPicPr>
        <p:blipFill>
          <a:blip r:embed="rId3"/>
          <a:stretch>
            <a:fillRect/>
          </a:stretch>
        </p:blipFill>
        <p:spPr>
          <a:xfrm>
            <a:off x="155534" y="630696"/>
            <a:ext cx="8089056" cy="4456176"/>
          </a:xfrm>
          <a:prstGeom prst="rect">
            <a:avLst/>
          </a:prstGeom>
        </p:spPr>
      </p:pic>
      <p:cxnSp>
        <p:nvCxnSpPr>
          <p:cNvPr id="9" name="Straight Connector 8">
            <a:extLst>
              <a:ext uri="{FF2B5EF4-FFF2-40B4-BE49-F238E27FC236}">
                <a16:creationId xmlns:a16="http://schemas.microsoft.com/office/drawing/2014/main" id="{AFABC756-650D-F0DF-0C80-2D2121DE7056}"/>
              </a:ext>
            </a:extLst>
          </p:cNvPr>
          <p:cNvCxnSpPr/>
          <p:nvPr/>
        </p:nvCxnSpPr>
        <p:spPr>
          <a:xfrm>
            <a:off x="206780" y="4081667"/>
            <a:ext cx="83063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6141C8E-D942-D3C2-E47C-4C42FF0A6446}"/>
              </a:ext>
            </a:extLst>
          </p:cNvPr>
          <p:cNvSpPr txBox="1"/>
          <p:nvPr/>
        </p:nvSpPr>
        <p:spPr>
          <a:xfrm>
            <a:off x="3901420" y="3060776"/>
            <a:ext cx="5001682" cy="1015663"/>
          </a:xfrm>
          <a:prstGeom prst="rect">
            <a:avLst/>
          </a:prstGeom>
          <a:noFill/>
        </p:spPr>
        <p:txBody>
          <a:bodyPr wrap="square" rtlCol="0">
            <a:spAutoFit/>
          </a:bodyPr>
          <a:lstStyle/>
          <a:p>
            <a:pPr marL="228600" indent="-228600">
              <a:buAutoNum type="arabicPeriod"/>
            </a:pPr>
            <a:r>
              <a:rPr lang="en-GB" sz="600" b="0" i="0" dirty="0" err="1">
                <a:solidFill>
                  <a:srgbClr val="222222"/>
                </a:solidFill>
                <a:effectLst/>
                <a:latin typeface="Arial" panose="020B0604020202020204" pitchFamily="34" charset="0"/>
              </a:rPr>
              <a:t>Eom</a:t>
            </a:r>
            <a:r>
              <a:rPr lang="en-GB" sz="600" b="0" i="0" dirty="0">
                <a:solidFill>
                  <a:srgbClr val="222222"/>
                </a:solidFill>
                <a:effectLst/>
                <a:latin typeface="Arial" panose="020B0604020202020204" pitchFamily="34" charset="0"/>
              </a:rPr>
              <a:t>, </a:t>
            </a:r>
            <a:r>
              <a:rPr lang="en-GB" sz="600" b="0" i="0" dirty="0" err="1">
                <a:solidFill>
                  <a:srgbClr val="222222"/>
                </a:solidFill>
                <a:effectLst/>
                <a:latin typeface="Arial" panose="020B0604020202020204" pitchFamily="34" charset="0"/>
              </a:rPr>
              <a:t>Soyong</a:t>
            </a:r>
            <a:r>
              <a:rPr lang="en-GB" sz="600" b="0" i="0" dirty="0">
                <a:solidFill>
                  <a:srgbClr val="222222"/>
                </a:solidFill>
                <a:effectLst/>
                <a:latin typeface="Arial" panose="020B0604020202020204" pitchFamily="34" charset="0"/>
              </a:rPr>
              <a:t>, et al. "Routine developmental, autism, </a:t>
            </a:r>
            <a:r>
              <a:rPr lang="en-GB" sz="600" b="0" i="0" dirty="0" err="1">
                <a:solidFill>
                  <a:srgbClr val="222222"/>
                </a:solidFill>
                <a:effectLst/>
                <a:latin typeface="Arial" panose="020B0604020202020204" pitchFamily="34" charset="0"/>
              </a:rPr>
              <a:t>behavioral</a:t>
            </a:r>
            <a:r>
              <a:rPr lang="en-GB" sz="600" b="0" i="0" dirty="0">
                <a:solidFill>
                  <a:srgbClr val="222222"/>
                </a:solidFill>
                <a:effectLst/>
                <a:latin typeface="Arial" panose="020B0604020202020204" pitchFamily="34" charset="0"/>
              </a:rPr>
              <a:t>, and psychological screening in epilepsy care settings." </a:t>
            </a:r>
            <a:r>
              <a:rPr lang="en-GB" sz="600" b="0" i="1" dirty="0">
                <a:solidFill>
                  <a:srgbClr val="222222"/>
                </a:solidFill>
                <a:effectLst/>
                <a:latin typeface="Arial" panose="020B0604020202020204" pitchFamily="34" charset="0"/>
              </a:rPr>
              <a:t>Developmental Medicine &amp; Child Neurology</a:t>
            </a:r>
            <a:r>
              <a:rPr lang="en-GB" sz="600" b="0" i="0" dirty="0">
                <a:solidFill>
                  <a:srgbClr val="222222"/>
                </a:solidFill>
                <a:effectLst/>
                <a:latin typeface="Arial" panose="020B0604020202020204" pitchFamily="34" charset="0"/>
              </a:rPr>
              <a:t> 56.11 (2014): 1100-1105.</a:t>
            </a:r>
          </a:p>
          <a:p>
            <a:pPr marL="228600" indent="-228600">
              <a:buFontTx/>
              <a:buAutoNum type="arabicPeriod"/>
            </a:pPr>
            <a:r>
              <a:rPr lang="en-US" sz="600" dirty="0"/>
              <a:t>Goodwin, Shane W., Mark A. Ferro, and Kathy N. </a:t>
            </a:r>
            <a:r>
              <a:rPr lang="en-US" sz="600" dirty="0" err="1"/>
              <a:t>Speechley</a:t>
            </a:r>
            <a:r>
              <a:rPr lang="en-US" sz="600" dirty="0"/>
              <a:t>. "Development and assessment of the Quality of Life in Childhood Epilepsy Questionnaire (QOLCE‐16)." </a:t>
            </a:r>
            <a:r>
              <a:rPr lang="en-US" sz="600" dirty="0" err="1"/>
              <a:t>Epilepsia</a:t>
            </a:r>
            <a:r>
              <a:rPr lang="en-US" sz="600" dirty="0"/>
              <a:t> 59.3 (2018): 668-678.</a:t>
            </a:r>
          </a:p>
          <a:p>
            <a:pPr marL="228600" indent="-228600">
              <a:buFontTx/>
              <a:buAutoNum type="arabicPeriod"/>
            </a:pPr>
            <a:r>
              <a:rPr lang="en-US" sz="600" dirty="0"/>
              <a:t>Ronen GM, </a:t>
            </a:r>
            <a:r>
              <a:rPr lang="en-US" sz="600" dirty="0" err="1"/>
              <a:t>Streiner</a:t>
            </a:r>
            <a:r>
              <a:rPr lang="en-US" sz="600" dirty="0"/>
              <a:t> DL, Rosenbaum P, and the Canadian Pediatric Epilepsy Network. Health-related quality of life in children with epilepsy: development and validation of self-report and parent proxy measures. </a:t>
            </a:r>
            <a:r>
              <a:rPr lang="en-US" sz="600" dirty="0" err="1"/>
              <a:t>Epilepsia</a:t>
            </a:r>
            <a:r>
              <a:rPr lang="en-US" sz="600" dirty="0"/>
              <a:t> 2003;44:598–612</a:t>
            </a:r>
          </a:p>
          <a:p>
            <a:pPr marL="228600" indent="-228600">
              <a:buFontTx/>
              <a:buAutoNum type="arabicPeriod"/>
            </a:pPr>
            <a:r>
              <a:rPr lang="en-US" sz="600" dirty="0"/>
              <a:t>Irwin DE, Stucky B, Langer MM, </a:t>
            </a:r>
            <a:r>
              <a:rPr lang="en-US" sz="600" dirty="0" err="1"/>
              <a:t>Thissen</a:t>
            </a:r>
            <a:r>
              <a:rPr lang="en-US" sz="600" dirty="0"/>
              <a:t> D, Dewitt EM, Lai JS, </a:t>
            </a:r>
            <a:r>
              <a:rPr lang="en-US" sz="600" dirty="0" err="1"/>
              <a:t>Varni</a:t>
            </a:r>
            <a:r>
              <a:rPr lang="en-US" sz="600" dirty="0"/>
              <a:t> JW, </a:t>
            </a:r>
            <a:r>
              <a:rPr lang="en-US" sz="600" dirty="0" err="1"/>
              <a:t>Yeatts</a:t>
            </a:r>
            <a:r>
              <a:rPr lang="en-US" sz="600" dirty="0"/>
              <a:t> K, DeWalt DA: An item response analysis of the pediatric PROMIS anxiety and depressive symptoms scales. Qual Life Res 2010, 19: 595–607. 10.1007/s11136-010-9619-3</a:t>
            </a:r>
          </a:p>
          <a:p>
            <a:pPr marL="228600" indent="-228600">
              <a:buFontTx/>
              <a:buAutoNum type="arabicPeriod"/>
            </a:pPr>
            <a:r>
              <a:rPr lang="en-US" sz="600" dirty="0"/>
              <a:t>Forrest, Christopher B., et al. "Development and validation of the PROMIS Pediatric Sleep Disturbance and Sleep-Related Impairment item banks." Sleep 41.6 (2018): zsy054.</a:t>
            </a:r>
          </a:p>
        </p:txBody>
      </p:sp>
      <p:sp>
        <p:nvSpPr>
          <p:cNvPr id="3" name="Rounded Rectangle 2">
            <a:extLst>
              <a:ext uri="{FF2B5EF4-FFF2-40B4-BE49-F238E27FC236}">
                <a16:creationId xmlns:a16="http://schemas.microsoft.com/office/drawing/2014/main" id="{AEE78D79-D824-54C0-EC66-95C5BC86AAC8}"/>
              </a:ext>
            </a:extLst>
          </p:cNvPr>
          <p:cNvSpPr/>
          <p:nvPr/>
        </p:nvSpPr>
        <p:spPr>
          <a:xfrm>
            <a:off x="7306841" y="860300"/>
            <a:ext cx="1021338" cy="21952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7365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A55A2-1FAE-7B36-3C24-B0660327D71E}"/>
              </a:ext>
            </a:extLst>
          </p:cNvPr>
          <p:cNvSpPr>
            <a:spLocks noGrp="1"/>
          </p:cNvSpPr>
          <p:nvPr>
            <p:ph type="title"/>
          </p:nvPr>
        </p:nvSpPr>
        <p:spPr>
          <a:xfrm>
            <a:off x="342900" y="290512"/>
            <a:ext cx="3881628" cy="738188"/>
          </a:xfrm>
        </p:spPr>
        <p:txBody>
          <a:bodyPr/>
          <a:lstStyle/>
          <a:p>
            <a:r>
              <a:rPr lang="en-US" sz="2000" dirty="0">
                <a:solidFill>
                  <a:schemeClr val="tx1"/>
                </a:solidFill>
              </a:rPr>
              <a:t>Adult ICHOM set 			</a:t>
            </a:r>
            <a:endParaRPr lang="en-US" dirty="0">
              <a:solidFill>
                <a:schemeClr val="tx1"/>
              </a:solidFill>
            </a:endParaRPr>
          </a:p>
        </p:txBody>
      </p:sp>
      <p:sp>
        <p:nvSpPr>
          <p:cNvPr id="3" name="Content Placeholder 2">
            <a:extLst>
              <a:ext uri="{FF2B5EF4-FFF2-40B4-BE49-F238E27FC236}">
                <a16:creationId xmlns:a16="http://schemas.microsoft.com/office/drawing/2014/main" id="{2DEE19F1-6177-A24F-2C94-48BFE816A95F}"/>
              </a:ext>
            </a:extLst>
          </p:cNvPr>
          <p:cNvSpPr>
            <a:spLocks noGrp="1"/>
          </p:cNvSpPr>
          <p:nvPr>
            <p:ph idx="1"/>
          </p:nvPr>
        </p:nvSpPr>
        <p:spPr>
          <a:xfrm>
            <a:off x="342901" y="939928"/>
            <a:ext cx="3500229" cy="3128281"/>
          </a:xfrm>
        </p:spPr>
        <p:txBody>
          <a:bodyPr/>
          <a:lstStyle/>
          <a:p>
            <a:r>
              <a:rPr lang="en-US" sz="1400" dirty="0"/>
              <a:t>16 outcomes, plus 1 additional outcome for women of childbearing potential</a:t>
            </a:r>
          </a:p>
          <a:p>
            <a:endParaRPr lang="en-US" sz="1400" dirty="0"/>
          </a:p>
          <a:p>
            <a:r>
              <a:rPr lang="en-US" sz="1400" dirty="0"/>
              <a:t>5 PROM tools, 29 items – 10 minutes to complete</a:t>
            </a:r>
          </a:p>
          <a:p>
            <a:endParaRPr lang="en-US" sz="1400" dirty="0"/>
          </a:p>
          <a:p>
            <a:r>
              <a:rPr lang="en-US" sz="1400" dirty="0"/>
              <a:t>9 outcomes to be captured by clinician during / following patient encounter</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570B6425-2ED9-9439-0A4E-433AD1179CAA}"/>
              </a:ext>
            </a:extLst>
          </p:cNvPr>
          <p:cNvSpPr>
            <a:spLocks noGrp="1"/>
          </p:cNvSpPr>
          <p:nvPr>
            <p:ph type="sldNum" sz="quarter" idx="4294967295"/>
          </p:nvPr>
        </p:nvSpPr>
        <p:spPr>
          <a:xfrm>
            <a:off x="8411767" y="4693444"/>
            <a:ext cx="400050" cy="147638"/>
          </a:xfrm>
          <a:prstGeom prst="rect">
            <a:avLst/>
          </a:prstGeom>
        </p:spPr>
        <p:txBody>
          <a:bodyPr vert="horz" lIns="0" tIns="0" rIns="0" bIns="0" rtlCol="0" anchor="ctr"/>
          <a:lstStyle>
            <a:defPPr>
              <a:defRPr lang="en-US"/>
            </a:defPPr>
            <a:lvl1pPr marL="0" algn="r" defTabSz="685800" rtl="0" eaLnBrk="1" latinLnBrk="0" hangingPunct="1">
              <a:defRPr sz="800" b="0" i="0" kern="1200">
                <a:solidFill>
                  <a:schemeClr val="tx2"/>
                </a:solidFill>
                <a:latin typeface="Verdana" panose="020B0604030504040204" pitchFamily="34"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33AA3FBC-51B8-426A-8893-284E5C1F6D1D}" type="slidenum">
              <a:rPr lang="en-GB" smtClean="0"/>
              <a:pPr/>
              <a:t>45</a:t>
            </a:fld>
            <a:endParaRPr lang="en-GB" dirty="0"/>
          </a:p>
        </p:txBody>
      </p:sp>
      <p:sp>
        <p:nvSpPr>
          <p:cNvPr id="6" name="Title 1">
            <a:extLst>
              <a:ext uri="{FF2B5EF4-FFF2-40B4-BE49-F238E27FC236}">
                <a16:creationId xmlns:a16="http://schemas.microsoft.com/office/drawing/2014/main" id="{1131206C-27F9-E2BF-5EC3-F27B535436C4}"/>
              </a:ext>
            </a:extLst>
          </p:cNvPr>
          <p:cNvSpPr txBox="1">
            <a:spLocks/>
          </p:cNvSpPr>
          <p:nvPr/>
        </p:nvSpPr>
        <p:spPr>
          <a:xfrm>
            <a:off x="4572000" y="290512"/>
            <a:ext cx="3881628" cy="738188"/>
          </a:xfrm>
          <a:prstGeom prst="rect">
            <a:avLst/>
          </a:prstGeom>
        </p:spPr>
        <p:txBody>
          <a:bodyPr vert="horz" lIns="0" tIns="0" rIns="0" bIns="0" rtlCol="0" anchor="t">
            <a:normAutofit/>
          </a:bodyPr>
          <a:lstStyle>
            <a:lvl1pPr algn="l" defTabSz="685800" rtl="0" eaLnBrk="1" latinLnBrk="0" hangingPunct="1">
              <a:lnSpc>
                <a:spcPct val="100000"/>
              </a:lnSpc>
              <a:spcBef>
                <a:spcPct val="0"/>
              </a:spcBef>
              <a:buNone/>
              <a:defRPr sz="2000" b="1"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err="1">
                <a:solidFill>
                  <a:schemeClr val="tx1"/>
                </a:solidFill>
              </a:rPr>
              <a:t>Paediatric</a:t>
            </a:r>
            <a:r>
              <a:rPr lang="en-US" dirty="0">
                <a:solidFill>
                  <a:schemeClr val="tx1"/>
                </a:solidFill>
              </a:rPr>
              <a:t> ICHOM set 			</a:t>
            </a:r>
          </a:p>
        </p:txBody>
      </p:sp>
      <p:sp>
        <p:nvSpPr>
          <p:cNvPr id="7" name="Content Placeholder 2">
            <a:extLst>
              <a:ext uri="{FF2B5EF4-FFF2-40B4-BE49-F238E27FC236}">
                <a16:creationId xmlns:a16="http://schemas.microsoft.com/office/drawing/2014/main" id="{9DF9EB6A-80F9-B7CD-F9F6-AC8ABACD450B}"/>
              </a:ext>
            </a:extLst>
          </p:cNvPr>
          <p:cNvSpPr txBox="1">
            <a:spLocks/>
          </p:cNvSpPr>
          <p:nvPr/>
        </p:nvSpPr>
        <p:spPr>
          <a:xfrm>
            <a:off x="4572000" y="939927"/>
            <a:ext cx="3500229" cy="3128281"/>
          </a:xfrm>
          <a:prstGeom prst="rect">
            <a:avLst/>
          </a:prstGeom>
        </p:spPr>
        <p:txBody>
          <a:bodyPr vert="horz" lIns="0" tIns="0" rIns="0" bIns="0" rtlCol="0">
            <a:normAutofit/>
          </a:bodyPr>
          <a:lstStyle>
            <a:lvl1pPr marL="116681" indent="-116681" algn="l" defTabSz="685800" rtl="0" eaLnBrk="1" latinLnBrk="0" hangingPunct="1">
              <a:lnSpc>
                <a:spcPct val="100000"/>
              </a:lnSpc>
              <a:spcBef>
                <a:spcPts val="600"/>
              </a:spcBef>
              <a:buClr>
                <a:schemeClr val="tx2"/>
              </a:buClr>
              <a:buFont typeface="Arial" panose="020B0604020202020204" pitchFamily="34" charset="0"/>
              <a:buChar char="•"/>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100000"/>
              </a:lnSpc>
              <a:spcBef>
                <a:spcPts val="600"/>
              </a:spcBef>
              <a:buClr>
                <a:schemeClr val="tx2"/>
              </a:buClr>
              <a:buFont typeface="System Font Regular"/>
              <a:buChar char="-"/>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defRPr>
            </a:lvl2pPr>
            <a:lvl3pPr marL="8572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defRPr>
            </a:lvl4pPr>
            <a:lvl5pPr marL="15430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dirty="0"/>
              <a:t>20 outcomes</a:t>
            </a:r>
          </a:p>
          <a:p>
            <a:endParaRPr lang="en-US" sz="1400" dirty="0"/>
          </a:p>
          <a:p>
            <a:r>
              <a:rPr lang="en-US" sz="1400" dirty="0"/>
              <a:t>7 PROM tools –40-90 items depending on age of child 10-20 minutes to complete</a:t>
            </a:r>
          </a:p>
          <a:p>
            <a:endParaRPr lang="en-US" sz="1400" dirty="0"/>
          </a:p>
          <a:p>
            <a:r>
              <a:rPr lang="en-US" sz="1400" dirty="0"/>
              <a:t>7 outcomes to be captured by clinician during / following patient encounter</a:t>
            </a:r>
          </a:p>
          <a:p>
            <a:endParaRPr lang="en-US" dirty="0"/>
          </a:p>
          <a:p>
            <a:endParaRPr lang="en-US" dirty="0"/>
          </a:p>
          <a:p>
            <a:endParaRPr lang="en-US" dirty="0"/>
          </a:p>
        </p:txBody>
      </p:sp>
    </p:spTree>
    <p:extLst>
      <p:ext uri="{BB962C8B-B14F-4D97-AF65-F5344CB8AC3E}">
        <p14:creationId xmlns:p14="http://schemas.microsoft.com/office/powerpoint/2010/main" val="332949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FC05A-7AE7-9BA7-6C7F-50CBD330F995}"/>
              </a:ext>
            </a:extLst>
          </p:cNvPr>
          <p:cNvSpPr>
            <a:spLocks noGrp="1"/>
          </p:cNvSpPr>
          <p:nvPr>
            <p:ph type="title"/>
          </p:nvPr>
        </p:nvSpPr>
        <p:spPr>
          <a:xfrm>
            <a:off x="472030" y="354768"/>
            <a:ext cx="7972426" cy="738188"/>
          </a:xfrm>
        </p:spPr>
        <p:txBody>
          <a:bodyPr>
            <a:noAutofit/>
          </a:bodyPr>
          <a:lstStyle/>
          <a:p>
            <a:pPr algn="ctr"/>
            <a:r>
              <a:rPr lang="en-US" sz="2800" dirty="0"/>
              <a:t>Core Outcome Sets represent what is essential to measure across diverse </a:t>
            </a:r>
            <a:r>
              <a:rPr lang="en-US" sz="2800" u="sng" dirty="0"/>
              <a:t>groups</a:t>
            </a:r>
            <a:r>
              <a:rPr lang="en-US" sz="2800" dirty="0"/>
              <a:t> of PWE</a:t>
            </a:r>
            <a:br>
              <a:rPr lang="en-US" sz="2800" dirty="0"/>
            </a:br>
            <a:r>
              <a:rPr lang="en-US" sz="2800" dirty="0"/>
              <a:t>They should not be limiting</a:t>
            </a:r>
            <a:br>
              <a:rPr lang="en-US" sz="2800" dirty="0"/>
            </a:br>
            <a:br>
              <a:rPr lang="en-US" sz="2800" dirty="0"/>
            </a:br>
            <a:br>
              <a:rPr lang="en-US" sz="2800" dirty="0"/>
            </a:br>
            <a:r>
              <a:rPr lang="en-US" sz="2800" dirty="0"/>
              <a:t>Data from consensus exercises tells us what large groups stakeholders feel are the ‘most important outcomes’ </a:t>
            </a:r>
            <a:endParaRPr lang="en-US" sz="2800" u="sng" dirty="0"/>
          </a:p>
        </p:txBody>
      </p:sp>
    </p:spTree>
    <p:extLst>
      <p:ext uri="{BB962C8B-B14F-4D97-AF65-F5344CB8AC3E}">
        <p14:creationId xmlns:p14="http://schemas.microsoft.com/office/powerpoint/2010/main" val="203082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22044-4042-92F7-BE2A-CE58F40ACF07}"/>
              </a:ext>
            </a:extLst>
          </p:cNvPr>
          <p:cNvSpPr>
            <a:spLocks noGrp="1"/>
          </p:cNvSpPr>
          <p:nvPr>
            <p:ph type="title"/>
          </p:nvPr>
        </p:nvSpPr>
        <p:spPr/>
        <p:txBody>
          <a:bodyPr>
            <a:normAutofit fontScale="90000"/>
          </a:bodyPr>
          <a:lstStyle/>
          <a:p>
            <a:r>
              <a:rPr lang="en-US" dirty="0"/>
              <a:t>Initiatives including ICHOM Epilepsy – are recommending we routinely collect data on outcomes in a structured way in clinic:</a:t>
            </a:r>
          </a:p>
        </p:txBody>
      </p:sp>
      <p:sp>
        <p:nvSpPr>
          <p:cNvPr id="5" name="TextBox 4">
            <a:extLst>
              <a:ext uri="{FF2B5EF4-FFF2-40B4-BE49-F238E27FC236}">
                <a16:creationId xmlns:a16="http://schemas.microsoft.com/office/drawing/2014/main" id="{8ADC74EF-DBE7-D559-45B3-E0C578CC6573}"/>
              </a:ext>
            </a:extLst>
          </p:cNvPr>
          <p:cNvSpPr txBox="1"/>
          <p:nvPr/>
        </p:nvSpPr>
        <p:spPr>
          <a:xfrm>
            <a:off x="342900" y="1294477"/>
            <a:ext cx="7154852" cy="2554545"/>
          </a:xfrm>
          <a:prstGeom prst="rect">
            <a:avLst/>
          </a:prstGeom>
          <a:noFill/>
        </p:spPr>
        <p:txBody>
          <a:bodyPr wrap="square" rtlCol="0">
            <a:spAutoFit/>
          </a:bodyPr>
          <a:lstStyle/>
          <a:p>
            <a:r>
              <a:rPr lang="en-US" sz="1600" dirty="0"/>
              <a:t>We are all collecting outcome data during clinics, but we are probably doing this in different ways</a:t>
            </a:r>
            <a:br>
              <a:rPr lang="en-US" sz="1600" dirty="0"/>
            </a:br>
            <a:r>
              <a:rPr lang="en-US" sz="1600" dirty="0"/>
              <a:t>-    Free text data within letters</a:t>
            </a:r>
          </a:p>
          <a:p>
            <a:endParaRPr lang="en-US" sz="1600" dirty="0"/>
          </a:p>
          <a:p>
            <a:pPr marL="285750" indent="-285750">
              <a:buFontTx/>
              <a:buChar char="-"/>
            </a:pPr>
            <a:r>
              <a:rPr lang="en-US" sz="1600" dirty="0"/>
              <a:t>Coded within the EHR but unstructured</a:t>
            </a:r>
          </a:p>
          <a:p>
            <a:pPr marL="285750" indent="-285750">
              <a:buFontTx/>
              <a:buChar char="-"/>
            </a:pPr>
            <a:endParaRPr lang="en-US" sz="1600" dirty="0"/>
          </a:p>
          <a:p>
            <a:pPr marL="285750" indent="-285750">
              <a:buFontTx/>
              <a:buChar char="-"/>
            </a:pPr>
            <a:r>
              <a:rPr lang="en-US" sz="1600" dirty="0"/>
              <a:t>Using structured forms with predefined response options</a:t>
            </a:r>
          </a:p>
          <a:p>
            <a:pPr marL="285750" indent="-285750">
              <a:buFontTx/>
              <a:buChar char="-"/>
            </a:pPr>
            <a:endParaRPr lang="en-US" sz="1600" dirty="0"/>
          </a:p>
          <a:p>
            <a:pPr marL="285750" indent="-285750">
              <a:buFontTx/>
              <a:buChar char="-"/>
            </a:pPr>
            <a:r>
              <a:rPr lang="en-US" sz="1600" dirty="0"/>
              <a:t>Using PROM / </a:t>
            </a:r>
            <a:r>
              <a:rPr lang="en-US" sz="1600" dirty="0" err="1"/>
              <a:t>proxyROM</a:t>
            </a:r>
            <a:r>
              <a:rPr lang="en-US" sz="1600" dirty="0"/>
              <a:t> data to inform clinical decision making and track progress over time.</a:t>
            </a:r>
          </a:p>
        </p:txBody>
      </p:sp>
      <p:sp>
        <p:nvSpPr>
          <p:cNvPr id="6" name="TextBox 5">
            <a:extLst>
              <a:ext uri="{FF2B5EF4-FFF2-40B4-BE49-F238E27FC236}">
                <a16:creationId xmlns:a16="http://schemas.microsoft.com/office/drawing/2014/main" id="{19C1D7EC-9661-5A2B-37F5-415AE4BA48D3}"/>
              </a:ext>
            </a:extLst>
          </p:cNvPr>
          <p:cNvSpPr txBox="1"/>
          <p:nvPr/>
        </p:nvSpPr>
        <p:spPr>
          <a:xfrm>
            <a:off x="673304" y="4114799"/>
            <a:ext cx="7903126" cy="477054"/>
          </a:xfrm>
          <a:prstGeom prst="rect">
            <a:avLst/>
          </a:prstGeom>
          <a:noFill/>
        </p:spPr>
        <p:txBody>
          <a:bodyPr wrap="none" rtlCol="0">
            <a:spAutoFit/>
          </a:bodyPr>
          <a:lstStyle/>
          <a:p>
            <a:r>
              <a:rPr lang="en-US" sz="2500" b="1" dirty="0"/>
              <a:t>Some group work to explore ideas within the room</a:t>
            </a:r>
          </a:p>
        </p:txBody>
      </p:sp>
    </p:spTree>
    <p:extLst>
      <p:ext uri="{BB962C8B-B14F-4D97-AF65-F5344CB8AC3E}">
        <p14:creationId xmlns:p14="http://schemas.microsoft.com/office/powerpoint/2010/main" val="298680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0403BF-042C-E336-BC7D-876F0A32B357}"/>
              </a:ext>
            </a:extLst>
          </p:cNvPr>
          <p:cNvSpPr>
            <a:spLocks noGrp="1"/>
          </p:cNvSpPr>
          <p:nvPr>
            <p:ph idx="1"/>
          </p:nvPr>
        </p:nvSpPr>
        <p:spPr>
          <a:xfrm>
            <a:off x="342901" y="137652"/>
            <a:ext cx="8565125" cy="4660490"/>
          </a:xfrm>
        </p:spPr>
        <p:txBody>
          <a:bodyPr>
            <a:normAutofit lnSpcReduction="10000"/>
          </a:bodyPr>
          <a:lstStyle/>
          <a:p>
            <a:pPr marL="0" indent="0">
              <a:buNone/>
            </a:pPr>
            <a:r>
              <a:rPr lang="en-US" dirty="0"/>
              <a:t>GROUP 1 – Are we collecting enough data on outcomes to make </a:t>
            </a:r>
            <a:r>
              <a:rPr lang="en-US" b="1" dirty="0"/>
              <a:t>informed epilepsy treatment decisions</a:t>
            </a:r>
            <a:r>
              <a:rPr lang="en-US" dirty="0"/>
              <a:t>?</a:t>
            </a:r>
          </a:p>
          <a:p>
            <a:pPr marL="0" indent="0">
              <a:buNone/>
            </a:pPr>
            <a:endParaRPr lang="en-US" dirty="0"/>
          </a:p>
          <a:p>
            <a:pPr marL="0" indent="0">
              <a:buNone/>
            </a:pPr>
            <a:r>
              <a:rPr lang="en-US" dirty="0"/>
              <a:t>GROUP 2 – Would PROM data that is collected before a clinical encounter be </a:t>
            </a:r>
            <a:r>
              <a:rPr lang="en-US" b="1" dirty="0"/>
              <a:t>useful in the consultation?</a:t>
            </a:r>
            <a:r>
              <a:rPr lang="en-US" dirty="0"/>
              <a:t> Why?</a:t>
            </a:r>
          </a:p>
          <a:p>
            <a:pPr marL="0" indent="0">
              <a:buNone/>
            </a:pPr>
            <a:endParaRPr lang="en-US" dirty="0"/>
          </a:p>
          <a:p>
            <a:pPr marL="0" indent="0">
              <a:buNone/>
            </a:pPr>
            <a:r>
              <a:rPr lang="en-US" dirty="0"/>
              <a:t>GROUP 3 - What are the </a:t>
            </a:r>
            <a:r>
              <a:rPr lang="en-US" b="1" dirty="0"/>
              <a:t>barriers</a:t>
            </a:r>
            <a:r>
              <a:rPr lang="en-US" dirty="0"/>
              <a:t> to implementing routine PROM collection in clinical practice?</a:t>
            </a:r>
            <a:r>
              <a:rPr lang="en-GB" sz="1800" b="0" i="0" u="none" strike="noStrike" dirty="0">
                <a:solidFill>
                  <a:srgbClr val="FFFFFF"/>
                </a:solidFill>
                <a:effectLst/>
                <a:latin typeface="Aptos" panose="020B0004020202020204" pitchFamily="34" charset="0"/>
              </a:rPr>
              <a:t> </a:t>
            </a:r>
          </a:p>
          <a:p>
            <a:pPr marL="0" indent="0">
              <a:buNone/>
            </a:pPr>
            <a:endParaRPr lang="en-GB" sz="1800" dirty="0">
              <a:solidFill>
                <a:srgbClr val="FFFFFF"/>
              </a:solidFill>
              <a:latin typeface="Aptos" panose="020B0004020202020204" pitchFamily="34" charset="0"/>
            </a:endParaRPr>
          </a:p>
          <a:p>
            <a:pPr marL="0" indent="0">
              <a:buNone/>
            </a:pPr>
            <a:r>
              <a:rPr lang="en-US" dirty="0"/>
              <a:t>GROUP 4 - How do we </a:t>
            </a:r>
            <a:r>
              <a:rPr lang="en-US" b="1" dirty="0"/>
              <a:t>involve people with intellectual disability </a:t>
            </a:r>
            <a:r>
              <a:rPr lang="en-US" dirty="0"/>
              <a:t>and other hard to reach groups with routine PROM collection</a:t>
            </a:r>
          </a:p>
          <a:p>
            <a:pPr marL="0" indent="0">
              <a:buNone/>
            </a:pPr>
            <a:endParaRPr lang="en-US" dirty="0"/>
          </a:p>
          <a:p>
            <a:pPr marL="0" indent="0">
              <a:buNone/>
            </a:pPr>
            <a:r>
              <a:rPr lang="en-US" dirty="0"/>
              <a:t>GROUP 5 - How can proms </a:t>
            </a:r>
            <a:r>
              <a:rPr lang="en-US" b="1" dirty="0"/>
              <a:t>be integrated </a:t>
            </a:r>
            <a:r>
              <a:rPr lang="en-US" dirty="0"/>
              <a:t>into routine clinical practice so that it is most useful for epilepsy specialist nurses and neurologists?</a:t>
            </a:r>
          </a:p>
          <a:p>
            <a:pPr marL="0" indent="0">
              <a:buNone/>
            </a:pPr>
            <a:endParaRPr lang="en-US" dirty="0"/>
          </a:p>
          <a:p>
            <a:pPr marL="0" indent="0">
              <a:buNone/>
            </a:pPr>
            <a:r>
              <a:rPr lang="en-US" dirty="0"/>
              <a:t>GROUP 6 – Is the </a:t>
            </a:r>
            <a:r>
              <a:rPr lang="en-US" b="1" dirty="0"/>
              <a:t>NHS the right environment </a:t>
            </a:r>
            <a:r>
              <a:rPr lang="en-US" dirty="0"/>
              <a:t>to support routine PROM data collection and use?</a:t>
            </a:r>
          </a:p>
          <a:p>
            <a:pPr marL="0" indent="0">
              <a:buNone/>
            </a:pPr>
            <a:endParaRPr lang="en-US" dirty="0"/>
          </a:p>
          <a:p>
            <a:pPr marL="0" indent="0">
              <a:buNone/>
            </a:pPr>
            <a:r>
              <a:rPr lang="en-US" dirty="0"/>
              <a:t>GROUP 7 – How can the healthcare system encourage people with epilepsy / caregivers to report PROM data prior to consultations? </a:t>
            </a:r>
            <a:r>
              <a:rPr lang="en-US" b="1" dirty="0"/>
              <a:t>Patient buy-in</a:t>
            </a:r>
          </a:p>
          <a:p>
            <a:pPr marL="0" indent="0">
              <a:buNone/>
            </a:pPr>
            <a:endParaRPr lang="en-US" dirty="0"/>
          </a:p>
          <a:p>
            <a:pPr marL="0" indent="0">
              <a:buNone/>
            </a:pPr>
            <a:r>
              <a:rPr lang="en-US" dirty="0"/>
              <a:t>GROUP 8 – How should people with epilepsy / caregivers integrate with PROMs, </a:t>
            </a:r>
            <a:r>
              <a:rPr lang="en-US" b="1" dirty="0"/>
              <a:t>what should the interface look like?</a:t>
            </a:r>
          </a:p>
          <a:p>
            <a:pPr marL="0" indent="0">
              <a:buNone/>
            </a:pPr>
            <a:endParaRPr lang="en-US" dirty="0"/>
          </a:p>
        </p:txBody>
      </p:sp>
    </p:spTree>
    <p:extLst>
      <p:ext uri="{BB962C8B-B14F-4D97-AF65-F5344CB8AC3E}">
        <p14:creationId xmlns:p14="http://schemas.microsoft.com/office/powerpoint/2010/main" val="387785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73E5B-65A5-72C9-5C12-9249577E1BDE}"/>
              </a:ext>
            </a:extLst>
          </p:cNvPr>
          <p:cNvSpPr>
            <a:spLocks noGrp="1"/>
          </p:cNvSpPr>
          <p:nvPr>
            <p:ph type="title"/>
          </p:nvPr>
        </p:nvSpPr>
        <p:spPr/>
        <p:txBody>
          <a:bodyPr>
            <a:normAutofit/>
          </a:bodyPr>
          <a:lstStyle/>
          <a:p>
            <a:r>
              <a:rPr lang="en-US" dirty="0"/>
              <a:t>Take home messages</a:t>
            </a:r>
          </a:p>
        </p:txBody>
      </p:sp>
      <p:sp>
        <p:nvSpPr>
          <p:cNvPr id="6" name="Content Placeholder 4">
            <a:extLst>
              <a:ext uri="{FF2B5EF4-FFF2-40B4-BE49-F238E27FC236}">
                <a16:creationId xmlns:a16="http://schemas.microsoft.com/office/drawing/2014/main" id="{FBA99A42-9775-5F87-BC44-9C35439A3148}"/>
              </a:ext>
            </a:extLst>
          </p:cNvPr>
          <p:cNvSpPr txBox="1">
            <a:spLocks/>
          </p:cNvSpPr>
          <p:nvPr/>
        </p:nvSpPr>
        <p:spPr>
          <a:xfrm>
            <a:off x="348617" y="659606"/>
            <a:ext cx="7966709" cy="4278154"/>
          </a:xfrm>
          <a:prstGeom prst="rect">
            <a:avLst/>
          </a:prstGeom>
        </p:spPr>
        <p:txBody>
          <a:bodyPr vert="horz" lIns="0" tIns="0" rIns="0" bIns="0" rtlCol="0">
            <a:normAutofit lnSpcReduction="10000"/>
          </a:bodyPr>
          <a:lstStyle>
            <a:lvl1pPr marL="116681" indent="-116681" algn="l" defTabSz="685800" rtl="0" eaLnBrk="1" latinLnBrk="0" hangingPunct="1">
              <a:lnSpc>
                <a:spcPct val="100000"/>
              </a:lnSpc>
              <a:spcBef>
                <a:spcPts val="600"/>
              </a:spcBef>
              <a:buClr>
                <a:schemeClr val="tx2"/>
              </a:buClr>
              <a:buFont typeface="Arial" panose="020B0604020202020204" pitchFamily="34" charset="0"/>
              <a:buChar char="•"/>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100000"/>
              </a:lnSpc>
              <a:spcBef>
                <a:spcPts val="600"/>
              </a:spcBef>
              <a:buClr>
                <a:schemeClr val="tx2"/>
              </a:buClr>
              <a:buFont typeface="System Font Regular"/>
              <a:buChar char="-"/>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defRPr>
            </a:lvl2pPr>
            <a:lvl3pPr marL="8572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defRPr>
            </a:lvl4pPr>
            <a:lvl5pPr marL="15430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95000"/>
              </a:lnSpc>
              <a:spcBef>
                <a:spcPts val="800"/>
              </a:spcBef>
              <a:buFont typeface="Arial" panose="020B0604020202020204" pitchFamily="34" charset="0"/>
              <a:buNone/>
            </a:pPr>
            <a:endParaRPr lang="en-US" sz="1600" dirty="0"/>
          </a:p>
          <a:p>
            <a:pPr marL="146304" indent="-146304">
              <a:lnSpc>
                <a:spcPct val="95000"/>
              </a:lnSpc>
              <a:spcBef>
                <a:spcPts val="800"/>
              </a:spcBef>
            </a:pPr>
            <a:r>
              <a:rPr lang="en-US" sz="1600" dirty="0"/>
              <a:t>Examining conceptual models of HRQOL and the data from </a:t>
            </a:r>
            <a:r>
              <a:rPr lang="en-US" sz="1600" dirty="0" err="1"/>
              <a:t>determints</a:t>
            </a:r>
            <a:r>
              <a:rPr lang="en-US" sz="1600" dirty="0"/>
              <a:t> of HRQOL work: epilepsy represents more than ‘just seizures’.</a:t>
            </a:r>
          </a:p>
          <a:p>
            <a:pPr marL="146304" indent="-146304">
              <a:lnSpc>
                <a:spcPct val="95000"/>
              </a:lnSpc>
              <a:spcBef>
                <a:spcPts val="800"/>
              </a:spcBef>
            </a:pPr>
            <a:r>
              <a:rPr lang="en-US" sz="1600" dirty="0"/>
              <a:t>People with epilepsy </a:t>
            </a:r>
            <a:r>
              <a:rPr lang="en-US" sz="1600" dirty="0" err="1"/>
              <a:t>prioritise</a:t>
            </a:r>
            <a:r>
              <a:rPr lang="en-US" sz="1600" dirty="0"/>
              <a:t> outcomes other than seizures and side effects</a:t>
            </a:r>
          </a:p>
          <a:p>
            <a:pPr marL="543973" lvl="1" indent="-146304">
              <a:lnSpc>
                <a:spcPct val="95000"/>
              </a:lnSpc>
              <a:spcBef>
                <a:spcPts val="800"/>
              </a:spcBef>
            </a:pPr>
            <a:r>
              <a:rPr lang="en-US" sz="1600" b="1" dirty="0"/>
              <a:t>Sleep outcomes</a:t>
            </a:r>
          </a:p>
          <a:p>
            <a:pPr marL="543973" lvl="1" indent="-146304">
              <a:lnSpc>
                <a:spcPct val="95000"/>
              </a:lnSpc>
              <a:spcBef>
                <a:spcPts val="800"/>
              </a:spcBef>
            </a:pPr>
            <a:r>
              <a:rPr lang="en-US" sz="1600" b="1" dirty="0"/>
              <a:t>Symptoms of depression and anxiety</a:t>
            </a:r>
          </a:p>
          <a:p>
            <a:pPr marL="543973" lvl="1" indent="-146304">
              <a:lnSpc>
                <a:spcPct val="95000"/>
              </a:lnSpc>
              <a:spcBef>
                <a:spcPts val="800"/>
              </a:spcBef>
            </a:pPr>
            <a:r>
              <a:rPr lang="en-US" sz="1600" b="1" dirty="0"/>
              <a:t>Memory / attention</a:t>
            </a:r>
          </a:p>
          <a:p>
            <a:pPr marL="543973" lvl="1" indent="-146304">
              <a:lnSpc>
                <a:spcPct val="95000"/>
              </a:lnSpc>
              <a:spcBef>
                <a:spcPts val="800"/>
              </a:spcBef>
            </a:pPr>
            <a:endParaRPr lang="en-US" sz="1600" b="1" dirty="0"/>
          </a:p>
          <a:p>
            <a:pPr marL="285750" indent="-285750">
              <a:lnSpc>
                <a:spcPct val="95000"/>
              </a:lnSpc>
              <a:spcBef>
                <a:spcPts val="800"/>
              </a:spcBef>
            </a:pPr>
            <a:r>
              <a:rPr lang="en-US" sz="1600" dirty="0"/>
              <a:t>PWE say there is a desire for HRQOL to be tracked over time</a:t>
            </a:r>
            <a:r>
              <a:rPr lang="en-US" sz="1600" b="1" dirty="0"/>
              <a:t> in clinical settings.  We commonly don’t do this.</a:t>
            </a:r>
          </a:p>
          <a:p>
            <a:pPr marL="543973" lvl="1" indent="-146304">
              <a:lnSpc>
                <a:spcPct val="95000"/>
              </a:lnSpc>
              <a:spcBef>
                <a:spcPts val="800"/>
              </a:spcBef>
            </a:pPr>
            <a:endParaRPr lang="en-US" sz="1600" b="1" dirty="0"/>
          </a:p>
          <a:p>
            <a:pPr marL="146304" indent="-146304">
              <a:lnSpc>
                <a:spcPct val="95000"/>
              </a:lnSpc>
              <a:spcBef>
                <a:spcPts val="800"/>
              </a:spcBef>
            </a:pPr>
            <a:r>
              <a:rPr lang="en-US" sz="1600" b="1" dirty="0"/>
              <a:t>Core Outcome Sets can help us achieve more </a:t>
            </a:r>
            <a:r>
              <a:rPr lang="en-US" sz="1600" b="1" dirty="0" err="1"/>
              <a:t>harmonised</a:t>
            </a:r>
            <a:r>
              <a:rPr lang="en-US" sz="1600" b="1" dirty="0"/>
              <a:t> approaches to measuring outcomes for research AND clinical practice. </a:t>
            </a:r>
            <a:r>
              <a:rPr lang="en-US" sz="1600" dirty="0"/>
              <a:t>Search for relevant COS: </a:t>
            </a:r>
            <a:r>
              <a:rPr lang="en-US" sz="1600" dirty="0">
                <a:hlinkClick r:id="rId3"/>
              </a:rPr>
              <a:t>https://www.comet-initiative.org/studies</a:t>
            </a:r>
            <a:r>
              <a:rPr lang="en-US" sz="1600" dirty="0"/>
              <a:t> </a:t>
            </a:r>
          </a:p>
          <a:p>
            <a:pPr marL="0" indent="0">
              <a:lnSpc>
                <a:spcPct val="95000"/>
              </a:lnSpc>
              <a:spcBef>
                <a:spcPts val="800"/>
              </a:spcBef>
              <a:buFont typeface="Arial" panose="020B0604020202020204" pitchFamily="34" charset="0"/>
              <a:buNone/>
            </a:pPr>
            <a:endParaRPr lang="en-US" sz="1600" dirty="0"/>
          </a:p>
          <a:p>
            <a:pPr marL="0" indent="0">
              <a:lnSpc>
                <a:spcPct val="95000"/>
              </a:lnSpc>
              <a:spcBef>
                <a:spcPts val="800"/>
              </a:spcBef>
              <a:buFont typeface="Arial" panose="020B0604020202020204" pitchFamily="34" charset="0"/>
              <a:buNone/>
            </a:pPr>
            <a:endParaRPr lang="en-US" sz="1600" i="1" dirty="0">
              <a:solidFill>
                <a:srgbClr val="FF0000"/>
              </a:solidFill>
            </a:endParaRPr>
          </a:p>
          <a:p>
            <a:pPr marL="146304" indent="-146304">
              <a:lnSpc>
                <a:spcPct val="95000"/>
              </a:lnSpc>
              <a:spcBef>
                <a:spcPts val="800"/>
              </a:spcBef>
            </a:pPr>
            <a:endParaRPr lang="en-US" sz="1600" dirty="0"/>
          </a:p>
        </p:txBody>
      </p:sp>
    </p:spTree>
    <p:extLst>
      <p:ext uri="{BB962C8B-B14F-4D97-AF65-F5344CB8AC3E}">
        <p14:creationId xmlns:p14="http://schemas.microsoft.com/office/powerpoint/2010/main" val="349344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174DFE61-DD19-EA46-9DA8-768694C227D3}"/>
              </a:ext>
            </a:extLst>
          </p:cNvPr>
          <p:cNvSpPr>
            <a:spLocks noGrp="1"/>
          </p:cNvSpPr>
          <p:nvPr>
            <p:ph type="title"/>
          </p:nvPr>
        </p:nvSpPr>
        <p:spPr>
          <a:xfrm>
            <a:off x="348617" y="226504"/>
            <a:ext cx="7972426" cy="738188"/>
          </a:xfrm>
        </p:spPr>
        <p:txBody>
          <a:bodyPr>
            <a:noAutofit/>
          </a:bodyPr>
          <a:lstStyle/>
          <a:p>
            <a:r>
              <a:rPr lang="en-US" sz="2600" dirty="0"/>
              <a:t>Current challenges with clinical outcome measurement</a:t>
            </a:r>
          </a:p>
        </p:txBody>
      </p:sp>
      <p:sp>
        <p:nvSpPr>
          <p:cNvPr id="9" name="Content Placeholder 4">
            <a:extLst>
              <a:ext uri="{FF2B5EF4-FFF2-40B4-BE49-F238E27FC236}">
                <a16:creationId xmlns:a16="http://schemas.microsoft.com/office/drawing/2014/main" id="{802393B0-A9C3-2449-9EC6-CEF0023ED15B}"/>
              </a:ext>
            </a:extLst>
          </p:cNvPr>
          <p:cNvSpPr>
            <a:spLocks noGrp="1"/>
          </p:cNvSpPr>
          <p:nvPr>
            <p:ph idx="1"/>
          </p:nvPr>
        </p:nvSpPr>
        <p:spPr>
          <a:xfrm>
            <a:off x="348617" y="1171099"/>
            <a:ext cx="8325120" cy="3596164"/>
          </a:xfrm>
        </p:spPr>
        <p:txBody>
          <a:bodyPr>
            <a:normAutofit fontScale="92500"/>
          </a:bodyPr>
          <a:lstStyle/>
          <a:p>
            <a:pPr marL="0" indent="0">
              <a:buNone/>
            </a:pPr>
            <a:r>
              <a:rPr lang="en-US" sz="2200" b="1" dirty="0">
                <a:latin typeface="Montserrat" pitchFamily="2" charset="77"/>
              </a:rPr>
              <a:t>1.  Relevance </a:t>
            </a:r>
          </a:p>
          <a:p>
            <a:pPr marL="0" indent="0">
              <a:buNone/>
            </a:pPr>
            <a:r>
              <a:rPr lang="en-US" sz="1800" b="1" dirty="0">
                <a:latin typeface="Montserrat" pitchFamily="2" charset="77"/>
              </a:rPr>
              <a:t>		</a:t>
            </a:r>
            <a:r>
              <a:rPr lang="en-US" sz="1600" b="1" i="1" dirty="0">
                <a:latin typeface="Montserrat" pitchFamily="2" charset="77"/>
              </a:rPr>
              <a:t>do the outcomes we measure really matter to people with 				epilepsy as well as healthcare providers / researchers?</a:t>
            </a:r>
          </a:p>
          <a:p>
            <a:pPr marL="0" indent="0">
              <a:buNone/>
            </a:pPr>
            <a:endParaRPr lang="en-US" sz="1600" b="1" dirty="0">
              <a:latin typeface="Montserrat" pitchFamily="2" charset="77"/>
            </a:endParaRPr>
          </a:p>
          <a:p>
            <a:pPr marL="0" indent="0">
              <a:buNone/>
            </a:pPr>
            <a:r>
              <a:rPr lang="en-US" sz="2200" b="1" dirty="0">
                <a:latin typeface="Montserrat" pitchFamily="2" charset="77"/>
              </a:rPr>
              <a:t>2.  Heterogeneity</a:t>
            </a:r>
          </a:p>
          <a:p>
            <a:pPr marL="0" indent="0">
              <a:buNone/>
            </a:pPr>
            <a:r>
              <a:rPr lang="en-US" sz="1800" b="1" dirty="0">
                <a:latin typeface="Montserrat" pitchFamily="2" charset="77"/>
              </a:rPr>
              <a:t>		</a:t>
            </a:r>
            <a:r>
              <a:rPr lang="en-US" sz="1600" b="1" i="1" dirty="0">
                <a:latin typeface="Montserrat" pitchFamily="2" charset="77"/>
              </a:rPr>
              <a:t>variation in outcome measurement acts as a barrier to 				comparative research, big data research and contributes to 				research waste</a:t>
            </a:r>
          </a:p>
          <a:p>
            <a:pPr marL="0" indent="0">
              <a:buNone/>
            </a:pPr>
            <a:endParaRPr lang="en-US" sz="1600" b="1" i="1" dirty="0">
              <a:latin typeface="Montserrat" pitchFamily="2" charset="77"/>
            </a:endParaRPr>
          </a:p>
          <a:p>
            <a:pPr marL="0" indent="0">
              <a:buNone/>
            </a:pPr>
            <a:r>
              <a:rPr lang="en-US" sz="2200" b="1" dirty="0">
                <a:latin typeface="Montserrat" pitchFamily="2" charset="77"/>
              </a:rPr>
              <a:t>3. Feasibility</a:t>
            </a:r>
          </a:p>
          <a:p>
            <a:pPr marL="1426369" lvl="4" indent="0">
              <a:buNone/>
            </a:pPr>
            <a:r>
              <a:rPr lang="en-US" sz="1600" b="1" i="1" dirty="0">
                <a:latin typeface="Montserrat" pitchFamily="2" charset="77"/>
              </a:rPr>
              <a:t>any proposal for outcome measurement should be efficient to administer to reduce burden,  whilst also being reliable and valid</a:t>
            </a:r>
          </a:p>
          <a:p>
            <a:pPr marL="146304" indent="-146304">
              <a:lnSpc>
                <a:spcPct val="95000"/>
              </a:lnSpc>
              <a:spcBef>
                <a:spcPts val="800"/>
              </a:spcBef>
            </a:pPr>
            <a:endParaRPr lang="en-US" sz="1600" dirty="0">
              <a:solidFill>
                <a:srgbClr val="000000"/>
              </a:solidFill>
            </a:endParaRPr>
          </a:p>
        </p:txBody>
      </p:sp>
      <p:sp>
        <p:nvSpPr>
          <p:cNvPr id="5" name="Slide Number Placeholder 4">
            <a:extLst>
              <a:ext uri="{FF2B5EF4-FFF2-40B4-BE49-F238E27FC236}">
                <a16:creationId xmlns:a16="http://schemas.microsoft.com/office/drawing/2014/main" id="{B0BB19B2-BA21-3E40-B012-E5C88D895B7C}"/>
              </a:ext>
            </a:extLst>
          </p:cNvPr>
          <p:cNvSpPr>
            <a:spLocks noGrp="1"/>
          </p:cNvSpPr>
          <p:nvPr>
            <p:ph type="sldNum" sz="quarter" idx="4294967295"/>
          </p:nvPr>
        </p:nvSpPr>
        <p:spPr>
          <a:xfrm>
            <a:off x="8743950" y="4863829"/>
            <a:ext cx="400050" cy="147638"/>
          </a:xfrm>
          <a:prstGeom prst="rect">
            <a:avLst/>
          </a:prstGeom>
        </p:spPr>
        <p:txBody>
          <a:bodyPr/>
          <a:lstStyle/>
          <a:p>
            <a:fld id="{33AA3FBC-51B8-426A-8893-284E5C1F6D1D}" type="slidenum">
              <a:rPr lang="en-GB" smtClean="0"/>
              <a:pPr/>
              <a:t>5</a:t>
            </a:fld>
            <a:endParaRPr lang="en-GB" dirty="0"/>
          </a:p>
        </p:txBody>
      </p:sp>
      <p:sp>
        <p:nvSpPr>
          <p:cNvPr id="2" name="Rectangle 1">
            <a:extLst>
              <a:ext uri="{FF2B5EF4-FFF2-40B4-BE49-F238E27FC236}">
                <a16:creationId xmlns:a16="http://schemas.microsoft.com/office/drawing/2014/main" id="{8E11741D-E8AD-FB83-7F94-E424722065C8}"/>
              </a:ext>
            </a:extLst>
          </p:cNvPr>
          <p:cNvSpPr/>
          <p:nvPr/>
        </p:nvSpPr>
        <p:spPr>
          <a:xfrm>
            <a:off x="231709" y="1099537"/>
            <a:ext cx="8325120" cy="3739287"/>
          </a:xfrm>
          <a:prstGeom prst="rect">
            <a:avLst/>
          </a:prstGeom>
          <a:solidFill>
            <a:schemeClr val="tx2">
              <a:alpha val="10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9254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DF86A9-E94F-6A1F-A19C-AAC1B9D6E616}"/>
              </a:ext>
            </a:extLst>
          </p:cNvPr>
          <p:cNvPicPr>
            <a:picLocks/>
          </p:cNvPicPr>
          <p:nvPr>
            <p:custDataLst>
              <p:tags r:id="rId2"/>
            </p:custDataLst>
          </p:nvPr>
        </p:nvPicPr>
        <p:blipFill>
          <a:blip r:embed="rId10"/>
          <a:stretch>
            <a:fillRect/>
          </a:stretch>
        </p:blipFill>
        <p:spPr>
          <a:xfrm>
            <a:off x="2926080" y="462915"/>
            <a:ext cx="777240" cy="338099"/>
          </a:xfrm>
          <a:prstGeom prst="rect">
            <a:avLst/>
          </a:prstGeom>
        </p:spPr>
      </p:pic>
      <p:pic>
        <p:nvPicPr>
          <p:cNvPr id="5" name="Picture 4">
            <a:extLst>
              <a:ext uri="{FF2B5EF4-FFF2-40B4-BE49-F238E27FC236}">
                <a16:creationId xmlns:a16="http://schemas.microsoft.com/office/drawing/2014/main" id="{DF61D1D4-51B9-AE7F-E0BB-097E2F36143E}"/>
              </a:ext>
            </a:extLst>
          </p:cNvPr>
          <p:cNvPicPr>
            <a:picLocks/>
          </p:cNvPicPr>
          <p:nvPr>
            <p:custDataLst>
              <p:tags r:id="rId3"/>
            </p:custDataLst>
          </p:nvPr>
        </p:nvPicPr>
        <p:blipFill>
          <a:blip r:embed="rId11"/>
          <a:stretch>
            <a:fillRect/>
          </a:stretch>
        </p:blipFill>
        <p:spPr>
          <a:xfrm>
            <a:off x="868680" y="1703070"/>
            <a:ext cx="1737360" cy="1737360"/>
          </a:xfrm>
          <a:prstGeom prst="rect">
            <a:avLst/>
          </a:prstGeom>
        </p:spPr>
      </p:pic>
      <p:sp>
        <p:nvSpPr>
          <p:cNvPr id="6" name="Rectangle 5">
            <a:extLst>
              <a:ext uri="{FF2B5EF4-FFF2-40B4-BE49-F238E27FC236}">
                <a16:creationId xmlns:a16="http://schemas.microsoft.com/office/drawing/2014/main" id="{41BB9372-F8CB-C736-089F-3790E21971AA}"/>
              </a:ext>
            </a:extLst>
          </p:cNvPr>
          <p:cNvSpPr/>
          <p:nvPr>
            <p:custDataLst>
              <p:tags r:id="rId4"/>
            </p:custDataLst>
          </p:nvPr>
        </p:nvSpPr>
        <p:spPr>
          <a:xfrm>
            <a:off x="2926080" y="1928813"/>
            <a:ext cx="54864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500" b="1">
                <a:solidFill>
                  <a:srgbClr val="5B5B5B"/>
                </a:solidFill>
              </a:rPr>
              <a:t>Please type your responses to questions on here prefaced by your question number e.g. Q4 - "…"</a:t>
            </a:r>
          </a:p>
        </p:txBody>
      </p:sp>
      <p:sp>
        <p:nvSpPr>
          <p:cNvPr id="7" name="Rounded Rectangle 6">
            <a:extLst>
              <a:ext uri="{FF2B5EF4-FFF2-40B4-BE49-F238E27FC236}">
                <a16:creationId xmlns:a16="http://schemas.microsoft.com/office/drawing/2014/main" id="{CBE9BDAE-AAB3-C31A-C1BE-C18CBD341799}"/>
              </a:ext>
            </a:extLst>
          </p:cNvPr>
          <p:cNvSpPr/>
          <p:nvPr>
            <p:custDataLst>
              <p:tags r:id="rId5"/>
            </p:custDataLst>
          </p:nvPr>
        </p:nvSpPr>
        <p:spPr>
          <a:xfrm>
            <a:off x="4762500" y="297637"/>
            <a:ext cx="4000500" cy="668655"/>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fontScale="62500" lnSpcReduction="20000"/>
          </a:bodyPr>
          <a:lstStyle/>
          <a:p>
            <a:r>
              <a:rPr lang="en-US" sz="2000">
                <a:solidFill>
                  <a:srgbClr val="5B5B5B"/>
                </a:solidFill>
              </a:rPr>
              <a:t>Please download and install the Slido app on all computers you use</a:t>
            </a:r>
          </a:p>
        </p:txBody>
      </p:sp>
      <p:pic>
        <p:nvPicPr>
          <p:cNvPr id="9" name="Picture 8">
            <a:extLst>
              <a:ext uri="{FF2B5EF4-FFF2-40B4-BE49-F238E27FC236}">
                <a16:creationId xmlns:a16="http://schemas.microsoft.com/office/drawing/2014/main" id="{0ECD9F90-E0E4-9DB0-F683-7831D994903A}"/>
              </a:ext>
            </a:extLst>
          </p:cNvPr>
          <p:cNvPicPr>
            <a:picLocks/>
          </p:cNvPicPr>
          <p:nvPr>
            <p:custDataLst>
              <p:tags r:id="rId6"/>
            </p:custDataLst>
          </p:nvPr>
        </p:nvPicPr>
        <p:blipFill>
          <a:blip r:embed="rId12"/>
          <a:stretch>
            <a:fillRect/>
          </a:stretch>
        </p:blipFill>
        <p:spPr>
          <a:xfrm>
            <a:off x="7976661" y="407965"/>
            <a:ext cx="447999" cy="447999"/>
          </a:xfrm>
          <a:prstGeom prst="rect">
            <a:avLst/>
          </a:prstGeom>
        </p:spPr>
      </p:pic>
      <p:sp>
        <p:nvSpPr>
          <p:cNvPr id="10" name="Rectangle 9">
            <a:extLst>
              <a:ext uri="{FF2B5EF4-FFF2-40B4-BE49-F238E27FC236}">
                <a16:creationId xmlns:a16="http://schemas.microsoft.com/office/drawing/2014/main" id="{4E4ED642-1FE8-ABBF-35AA-84E624AAC98C}"/>
              </a:ext>
            </a:extLst>
          </p:cNvPr>
          <p:cNvSpPr/>
          <p:nvPr>
            <p:custDataLst>
              <p:tags r:id="rId7"/>
            </p:custDataLst>
          </p:nvPr>
        </p:nvSpPr>
        <p:spPr>
          <a:xfrm>
            <a:off x="2926080" y="4318000"/>
            <a:ext cx="5486400" cy="3381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77500" lnSpcReduction="20000"/>
          </a:bodyPr>
          <a:lstStyle/>
          <a:p>
            <a:r>
              <a:rPr lang="en-US" sz="2200" b="1">
                <a:solidFill>
                  <a:srgbClr val="5B5B5B"/>
                </a:solidFill>
              </a:rPr>
              <a:t>ⓘ</a:t>
            </a:r>
            <a:r>
              <a:rPr lang="en-US" sz="20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37868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FD09E654-81AA-ED48-816E-D7D8A0C49582}"/>
              </a:ext>
            </a:extLst>
          </p:cNvPr>
          <p:cNvSpPr txBox="1">
            <a:spLocks/>
          </p:cNvSpPr>
          <p:nvPr/>
        </p:nvSpPr>
        <p:spPr>
          <a:xfrm>
            <a:off x="342899" y="4121884"/>
            <a:ext cx="4171950" cy="389900"/>
          </a:xfrm>
          <a:prstGeom prst="rect">
            <a:avLst/>
          </a:prstGeom>
        </p:spPr>
        <p:txBody>
          <a:bodyPr vert="horz" lIns="0" tIns="0" rIns="0" bIns="0" rtlCol="0">
            <a:normAutofit/>
          </a:bodyPr>
          <a:lstStyle>
            <a:lvl1pPr marL="0" indent="0" algn="l" defTabSz="685800" rtl="0" eaLnBrk="1" latinLnBrk="0" hangingPunct="1">
              <a:lnSpc>
                <a:spcPct val="100000"/>
              </a:lnSpc>
              <a:spcBef>
                <a:spcPts val="600"/>
              </a:spcBef>
              <a:buClr>
                <a:schemeClr val="accent3"/>
              </a:buClr>
              <a:buFont typeface="Arial" panose="020B0604020202020204" pitchFamily="34" charset="0"/>
              <a:buNone/>
              <a:defRPr sz="16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lgn="ctr" defTabSz="685800" rtl="0" eaLnBrk="1" latinLnBrk="0" hangingPunct="1">
              <a:lnSpc>
                <a:spcPct val="100000"/>
              </a:lnSpc>
              <a:spcBef>
                <a:spcPts val="600"/>
              </a:spcBef>
              <a:buClr>
                <a:schemeClr val="accent3"/>
              </a:buClr>
              <a:buFont typeface="System Font Regular"/>
              <a:buNone/>
              <a:defRPr sz="1500" kern="1200">
                <a:solidFill>
                  <a:schemeClr val="tx2"/>
                </a:solidFill>
                <a:latin typeface="Verdana" panose="020B0604030504040204" pitchFamily="34" charset="0"/>
                <a:ea typeface="Verdana" panose="020B0604030504040204" pitchFamily="34" charset="0"/>
                <a:cs typeface="Verdana" panose="020B0604030504040204" pitchFamily="34" charset="0"/>
              </a:defRPr>
            </a:lvl2pPr>
            <a:lvl3pPr marL="685800" indent="0" algn="ctr" defTabSz="685800" rtl="0" eaLnBrk="1" latinLnBrk="0" hangingPunct="1">
              <a:lnSpc>
                <a:spcPct val="100000"/>
              </a:lnSpc>
              <a:spcBef>
                <a:spcPts val="600"/>
              </a:spcBef>
              <a:buClr>
                <a:schemeClr val="accent3"/>
              </a:buClr>
              <a:buFont typeface="Arial" panose="020B0604020202020204" pitchFamily="34" charset="0"/>
              <a:buNone/>
              <a:defRPr sz="1350" kern="1200">
                <a:solidFill>
                  <a:schemeClr val="tx2"/>
                </a:solidFill>
                <a:latin typeface="Verdana" panose="020B0604030504040204" pitchFamily="34" charset="0"/>
                <a:ea typeface="Verdana" panose="020B0604030504040204" pitchFamily="34" charset="0"/>
                <a:cs typeface="Verdana" panose="020B0604030504040204" pitchFamily="34" charset="0"/>
              </a:defRPr>
            </a:lvl3pPr>
            <a:lvl4pPr marL="1028700" indent="0" algn="ctr" defTabSz="685800" rtl="0" eaLnBrk="1" latinLnBrk="0" hangingPunct="1">
              <a:lnSpc>
                <a:spcPct val="100000"/>
              </a:lnSpc>
              <a:spcBef>
                <a:spcPts val="600"/>
              </a:spcBef>
              <a:buClr>
                <a:schemeClr val="accent3"/>
              </a:buClr>
              <a:buFont typeface="Arial" panose="020B0604020202020204" pitchFamily="34" charset="0"/>
              <a:buNone/>
              <a:defRPr sz="1200" kern="1200">
                <a:solidFill>
                  <a:schemeClr val="tx2"/>
                </a:solidFill>
                <a:latin typeface="Verdana" panose="020B0604030504040204" pitchFamily="34" charset="0"/>
                <a:ea typeface="Verdana" panose="020B0604030504040204" pitchFamily="34" charset="0"/>
                <a:cs typeface="Verdana" panose="020B0604030504040204" pitchFamily="34" charset="0"/>
              </a:defRPr>
            </a:lvl4pPr>
            <a:lvl5pPr marL="1371600" indent="0" algn="ctr" defTabSz="685800" rtl="0" eaLnBrk="1" latinLnBrk="0" hangingPunct="1">
              <a:lnSpc>
                <a:spcPct val="100000"/>
              </a:lnSpc>
              <a:spcBef>
                <a:spcPts val="600"/>
              </a:spcBef>
              <a:buClr>
                <a:schemeClr val="accent3"/>
              </a:buClr>
              <a:buFont typeface="Arial" panose="020B0604020202020204" pitchFamily="34" charset="0"/>
              <a:buNone/>
              <a:defRPr sz="1200" kern="1200">
                <a:solidFill>
                  <a:schemeClr val="tx2"/>
                </a:solidFill>
                <a:latin typeface="Verdana" panose="020B0604030504040204" pitchFamily="34" charset="0"/>
                <a:ea typeface="Verdana" panose="020B0604030504040204" pitchFamily="34" charset="0"/>
                <a:cs typeface="Verdana" panose="020B0604030504040204" pitchFamily="34"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endParaRPr lang="en-US" dirty="0"/>
          </a:p>
        </p:txBody>
      </p:sp>
      <p:sp>
        <p:nvSpPr>
          <p:cNvPr id="7" name="Title 3">
            <a:extLst>
              <a:ext uri="{FF2B5EF4-FFF2-40B4-BE49-F238E27FC236}">
                <a16:creationId xmlns:a16="http://schemas.microsoft.com/office/drawing/2014/main" id="{01C19A0C-224A-1016-9273-3FB146DEF19D}"/>
              </a:ext>
            </a:extLst>
          </p:cNvPr>
          <p:cNvSpPr>
            <a:spLocks noGrp="1"/>
          </p:cNvSpPr>
          <p:nvPr>
            <p:ph type="ctrTitle"/>
          </p:nvPr>
        </p:nvSpPr>
        <p:spPr>
          <a:xfrm>
            <a:off x="171449" y="1390149"/>
            <a:ext cx="8801101" cy="727439"/>
          </a:xfrm>
        </p:spPr>
        <p:txBody>
          <a:bodyPr anchor="ctr">
            <a:noAutofit/>
          </a:bodyPr>
          <a:lstStyle/>
          <a:p>
            <a:pPr algn="ctr"/>
            <a:r>
              <a:rPr lang="en-GB" i="1" dirty="0">
                <a:latin typeface="Calibri" panose="020F0502020204030204" pitchFamily="34" charset="0"/>
              </a:rPr>
              <a:t>Many thanks</a:t>
            </a:r>
            <a:br>
              <a:rPr lang="en-GB" i="1" dirty="0">
                <a:latin typeface="Calibri" panose="020F0502020204030204" pitchFamily="34" charset="0"/>
              </a:rPr>
            </a:br>
            <a:br>
              <a:rPr lang="en-GB" sz="2200" i="1" dirty="0">
                <a:latin typeface="Calibri" panose="020F0502020204030204" pitchFamily="34" charset="0"/>
              </a:rPr>
            </a:br>
            <a:r>
              <a:rPr lang="en-GB" sz="2200" i="1" dirty="0">
                <a:latin typeface="Calibri" panose="020F0502020204030204" pitchFamily="34" charset="0"/>
              </a:rPr>
              <a:t>If anyone keen to trial implementation of routine outcome collection informed by ICHOM work please contact:</a:t>
            </a:r>
            <a:br>
              <a:rPr lang="en-GB" i="1" dirty="0">
                <a:latin typeface="Calibri" panose="020F0502020204030204" pitchFamily="34" charset="0"/>
              </a:rPr>
            </a:br>
            <a:endParaRPr lang="en-US" dirty="0"/>
          </a:p>
        </p:txBody>
      </p:sp>
      <p:sp>
        <p:nvSpPr>
          <p:cNvPr id="8" name="Subtitle 4">
            <a:extLst>
              <a:ext uri="{FF2B5EF4-FFF2-40B4-BE49-F238E27FC236}">
                <a16:creationId xmlns:a16="http://schemas.microsoft.com/office/drawing/2014/main" id="{972EB5E1-C1A0-43BA-F192-DDB089D4E348}"/>
              </a:ext>
            </a:extLst>
          </p:cNvPr>
          <p:cNvSpPr>
            <a:spLocks noGrp="1"/>
          </p:cNvSpPr>
          <p:nvPr>
            <p:ph type="subTitle" idx="1"/>
          </p:nvPr>
        </p:nvSpPr>
        <p:spPr>
          <a:xfrm>
            <a:off x="2614711" y="2446069"/>
            <a:ext cx="4085892" cy="1198185"/>
          </a:xfrm>
        </p:spPr>
        <p:txBody>
          <a:bodyPr>
            <a:normAutofit/>
          </a:bodyPr>
          <a:lstStyle/>
          <a:p>
            <a:pPr algn="ctr"/>
            <a:endParaRPr lang="en-US" dirty="0"/>
          </a:p>
          <a:p>
            <a:pPr algn="ctr"/>
            <a:r>
              <a:rPr lang="en-US" dirty="0">
                <a:hlinkClick r:id="rId3"/>
              </a:rPr>
              <a:t>James.Mitchell@Liverpool.ac.uk</a:t>
            </a:r>
            <a:endParaRPr lang="en-US" dirty="0"/>
          </a:p>
          <a:p>
            <a:pPr algn="ctr"/>
            <a:r>
              <a:rPr lang="en-US" dirty="0"/>
              <a:t>@_</a:t>
            </a:r>
            <a:r>
              <a:rPr lang="en-US" dirty="0" err="1"/>
              <a:t>JWMitchell</a:t>
            </a:r>
            <a:endParaRPr lang="en-US" dirty="0"/>
          </a:p>
        </p:txBody>
      </p:sp>
      <p:sp>
        <p:nvSpPr>
          <p:cNvPr id="3" name="Rectangle 2">
            <a:extLst>
              <a:ext uri="{FF2B5EF4-FFF2-40B4-BE49-F238E27FC236}">
                <a16:creationId xmlns:a16="http://schemas.microsoft.com/office/drawing/2014/main" id="{50BA76FF-33D3-3F11-AEF7-EF6246A91DE9}"/>
              </a:ext>
            </a:extLst>
          </p:cNvPr>
          <p:cNvSpPr/>
          <p:nvPr/>
        </p:nvSpPr>
        <p:spPr>
          <a:xfrm>
            <a:off x="-29210" y="4088298"/>
            <a:ext cx="9173210" cy="105520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93C046E8-9A9B-A7C4-9384-22A3450D51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582" y="4176022"/>
            <a:ext cx="1620233" cy="884415"/>
          </a:xfrm>
          <a:prstGeom prst="roundRect">
            <a:avLst/>
          </a:prstGeom>
          <a:noFill/>
          <a:extLst>
            <a:ext uri="{909E8E84-426E-40DD-AFC4-6F175D3DCCD1}">
              <a14:hiddenFill xmlns:a14="http://schemas.microsoft.com/office/drawing/2010/main">
                <a:solidFill>
                  <a:srgbClr val="FFFFFF"/>
                </a:solidFill>
              </a14:hiddenFill>
            </a:ext>
          </a:extLst>
        </p:spPr>
      </p:pic>
      <p:pic>
        <p:nvPicPr>
          <p:cNvPr id="4098" name="Picture 2" descr="Neurology – The Walton Centre NHS Foundation Trust – My Planned Care NHS">
            <a:extLst>
              <a:ext uri="{FF2B5EF4-FFF2-40B4-BE49-F238E27FC236}">
                <a16:creationId xmlns:a16="http://schemas.microsoft.com/office/drawing/2014/main" id="{36AC0258-D0E8-9D92-5E80-0147D595DA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8746" y="4208538"/>
            <a:ext cx="1582355" cy="73142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e Brain Conference (Guarantors of Brain) | Events | The British  Neuroscience Association">
            <a:extLst>
              <a:ext uri="{FF2B5EF4-FFF2-40B4-BE49-F238E27FC236}">
                <a16:creationId xmlns:a16="http://schemas.microsoft.com/office/drawing/2014/main" id="{014F911C-2D54-04FF-77A5-AF8C6AEE27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7200" y="4364808"/>
            <a:ext cx="1398661" cy="50217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Association of British Neurologists">
            <a:extLst>
              <a:ext uri="{FF2B5EF4-FFF2-40B4-BE49-F238E27FC236}">
                <a16:creationId xmlns:a16="http://schemas.microsoft.com/office/drawing/2014/main" id="{EAA991DC-A149-B982-83AA-4ACF8AF48C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5779" y="4333480"/>
            <a:ext cx="1069522" cy="481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04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81C31-381A-950E-1AFE-A1CA7E65D7DD}"/>
              </a:ext>
            </a:extLst>
          </p:cNvPr>
          <p:cNvSpPr>
            <a:spLocks noGrp="1"/>
          </p:cNvSpPr>
          <p:nvPr>
            <p:ph type="ctrTitle"/>
          </p:nvPr>
        </p:nvSpPr>
        <p:spPr>
          <a:xfrm>
            <a:off x="342900" y="1403685"/>
            <a:ext cx="8286270" cy="1270689"/>
          </a:xfrm>
        </p:spPr>
        <p:txBody>
          <a:bodyPr/>
          <a:lstStyle/>
          <a:p>
            <a:pPr algn="ctr"/>
            <a:r>
              <a:rPr lang="en-US" dirty="0"/>
              <a:t>Additional slides</a:t>
            </a:r>
          </a:p>
        </p:txBody>
      </p:sp>
    </p:spTree>
    <p:extLst>
      <p:ext uri="{BB962C8B-B14F-4D97-AF65-F5344CB8AC3E}">
        <p14:creationId xmlns:p14="http://schemas.microsoft.com/office/powerpoint/2010/main" val="424061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2B8D2-80DE-3845-DDF1-CDF42D66EE8A}"/>
              </a:ext>
            </a:extLst>
          </p:cNvPr>
          <p:cNvSpPr>
            <a:spLocks noGrp="1"/>
          </p:cNvSpPr>
          <p:nvPr>
            <p:ph type="title"/>
          </p:nvPr>
        </p:nvSpPr>
        <p:spPr/>
        <p:txBody>
          <a:bodyPr/>
          <a:lstStyle/>
          <a:p>
            <a:r>
              <a:rPr lang="en-US" dirty="0"/>
              <a:t>Evidence of variation in stakeholder perspectives</a:t>
            </a:r>
          </a:p>
        </p:txBody>
      </p:sp>
      <p:pic>
        <p:nvPicPr>
          <p:cNvPr id="7" name="Picture 6" descr="A screenshot of a graph&#10;&#10;Description automatically generated">
            <a:extLst>
              <a:ext uri="{FF2B5EF4-FFF2-40B4-BE49-F238E27FC236}">
                <a16:creationId xmlns:a16="http://schemas.microsoft.com/office/drawing/2014/main" id="{DF2C1716-11D6-0F8E-DC98-8DE89BEE0EED}"/>
              </a:ext>
            </a:extLst>
          </p:cNvPr>
          <p:cNvPicPr>
            <a:picLocks noChangeAspect="1"/>
          </p:cNvPicPr>
          <p:nvPr/>
        </p:nvPicPr>
        <p:blipFill rotWithShape="1">
          <a:blip r:embed="rId3"/>
          <a:srcRect l="-218" t="6010" r="1"/>
          <a:stretch/>
        </p:blipFill>
        <p:spPr>
          <a:xfrm>
            <a:off x="317645" y="1471705"/>
            <a:ext cx="8508709" cy="2200090"/>
          </a:xfrm>
          <a:prstGeom prst="rect">
            <a:avLst/>
          </a:prstGeom>
          <a:ln>
            <a:solidFill>
              <a:schemeClr val="tx1"/>
            </a:solidFill>
          </a:ln>
        </p:spPr>
      </p:pic>
      <p:pic>
        <p:nvPicPr>
          <p:cNvPr id="3" name="Picture 2" descr="A logo of a brain&#10;&#10;Description automatically generated">
            <a:extLst>
              <a:ext uri="{FF2B5EF4-FFF2-40B4-BE49-F238E27FC236}">
                <a16:creationId xmlns:a16="http://schemas.microsoft.com/office/drawing/2014/main" id="{C898CFDF-4156-76C3-2F82-CCAAEA98EF6A}"/>
              </a:ext>
            </a:extLst>
          </p:cNvPr>
          <p:cNvPicPr>
            <a:picLocks noChangeAspect="1"/>
          </p:cNvPicPr>
          <p:nvPr/>
        </p:nvPicPr>
        <p:blipFill>
          <a:blip r:embed="rId4"/>
          <a:stretch>
            <a:fillRect/>
          </a:stretch>
        </p:blipFill>
        <p:spPr>
          <a:xfrm>
            <a:off x="7719461" y="-1618"/>
            <a:ext cx="1424539" cy="1232610"/>
          </a:xfrm>
          <a:prstGeom prst="roundRect">
            <a:avLst/>
          </a:prstGeom>
        </p:spPr>
      </p:pic>
    </p:spTree>
    <p:extLst>
      <p:ext uri="{BB962C8B-B14F-4D97-AF65-F5344CB8AC3E}">
        <p14:creationId xmlns:p14="http://schemas.microsoft.com/office/powerpoint/2010/main" val="806015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FA9D9-6B36-0019-6540-C5B0CA2403B6}"/>
              </a:ext>
            </a:extLst>
          </p:cNvPr>
          <p:cNvSpPr>
            <a:spLocks noGrp="1"/>
          </p:cNvSpPr>
          <p:nvPr>
            <p:ph type="title"/>
          </p:nvPr>
        </p:nvSpPr>
        <p:spPr>
          <a:xfrm>
            <a:off x="342900" y="111464"/>
            <a:ext cx="7972426" cy="738188"/>
          </a:xfrm>
        </p:spPr>
        <p:txBody>
          <a:bodyPr/>
          <a:lstStyle/>
          <a:p>
            <a:r>
              <a:rPr lang="en-US" dirty="0"/>
              <a:t>Which outcomes are deemed to be </a:t>
            </a:r>
            <a:r>
              <a:rPr lang="en-US" u="sng" dirty="0"/>
              <a:t>core</a:t>
            </a:r>
            <a:r>
              <a:rPr lang="en-US" dirty="0"/>
              <a:t>/</a:t>
            </a:r>
            <a:r>
              <a:rPr lang="en-US" u="sng" dirty="0"/>
              <a:t>essential</a:t>
            </a:r>
            <a:r>
              <a:rPr lang="en-US" dirty="0"/>
              <a:t> across these consensus exercises?</a:t>
            </a:r>
          </a:p>
        </p:txBody>
      </p:sp>
      <p:pic>
        <p:nvPicPr>
          <p:cNvPr id="7" name="Picture 6">
            <a:extLst>
              <a:ext uri="{FF2B5EF4-FFF2-40B4-BE49-F238E27FC236}">
                <a16:creationId xmlns:a16="http://schemas.microsoft.com/office/drawing/2014/main" id="{CC71349F-344F-A315-9AB6-57D07D8A2AE0}"/>
              </a:ext>
            </a:extLst>
          </p:cNvPr>
          <p:cNvPicPr>
            <a:picLocks noChangeAspect="1"/>
          </p:cNvPicPr>
          <p:nvPr/>
        </p:nvPicPr>
        <p:blipFill rotWithShape="1">
          <a:blip r:embed="rId4"/>
          <a:srcRect r="43374"/>
          <a:stretch/>
        </p:blipFill>
        <p:spPr>
          <a:xfrm>
            <a:off x="1033081" y="964368"/>
            <a:ext cx="3874200" cy="3641668"/>
          </a:xfrm>
          <a:prstGeom prst="rect">
            <a:avLst/>
          </a:prstGeom>
        </p:spPr>
      </p:pic>
      <p:sp>
        <p:nvSpPr>
          <p:cNvPr id="8" name="Rounded Rectangle 7">
            <a:extLst>
              <a:ext uri="{FF2B5EF4-FFF2-40B4-BE49-F238E27FC236}">
                <a16:creationId xmlns:a16="http://schemas.microsoft.com/office/drawing/2014/main" id="{898FF2AF-8F2D-F557-9C51-8315F947BAFF}"/>
              </a:ext>
            </a:extLst>
          </p:cNvPr>
          <p:cNvSpPr/>
          <p:nvPr/>
        </p:nvSpPr>
        <p:spPr>
          <a:xfrm>
            <a:off x="988109" y="2401861"/>
            <a:ext cx="6158899" cy="339777"/>
          </a:xfrm>
          <a:prstGeom prst="roundRect">
            <a:avLst/>
          </a:prstGeom>
          <a:solidFill>
            <a:srgbClr val="C0000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2DA9D790-A049-BB78-5117-A7C747E00D29}"/>
              </a:ext>
            </a:extLst>
          </p:cNvPr>
          <p:cNvSpPr/>
          <p:nvPr/>
        </p:nvSpPr>
        <p:spPr>
          <a:xfrm>
            <a:off x="988109" y="3912433"/>
            <a:ext cx="6158899" cy="195809"/>
          </a:xfrm>
          <a:prstGeom prst="roundRect">
            <a:avLst/>
          </a:prstGeom>
          <a:solidFill>
            <a:srgbClr val="C0000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15B3D0F0-3A15-F73D-F5FF-7A076DD225C8}"/>
              </a:ext>
            </a:extLst>
          </p:cNvPr>
          <p:cNvSpPr/>
          <p:nvPr/>
        </p:nvSpPr>
        <p:spPr>
          <a:xfrm>
            <a:off x="988109" y="4447082"/>
            <a:ext cx="6158899" cy="158954"/>
          </a:xfrm>
          <a:prstGeom prst="roundRect">
            <a:avLst/>
          </a:prstGeom>
          <a:solidFill>
            <a:srgbClr val="BA7300">
              <a:alpha val="2509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526C1E5F-35BB-A047-0903-491181E3285E}"/>
              </a:ext>
            </a:extLst>
          </p:cNvPr>
          <p:cNvSpPr/>
          <p:nvPr/>
        </p:nvSpPr>
        <p:spPr>
          <a:xfrm>
            <a:off x="988109" y="2891331"/>
            <a:ext cx="6158899" cy="543082"/>
          </a:xfrm>
          <a:prstGeom prst="roundRect">
            <a:avLst/>
          </a:prstGeom>
          <a:solidFill>
            <a:srgbClr val="BA7300">
              <a:alpha val="2509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F7BEFB05-3B44-E7FA-6166-9BC89CF6AD2E}"/>
              </a:ext>
            </a:extLst>
          </p:cNvPr>
          <p:cNvSpPr/>
          <p:nvPr/>
        </p:nvSpPr>
        <p:spPr>
          <a:xfrm>
            <a:off x="988109" y="3408023"/>
            <a:ext cx="6158899" cy="195809"/>
          </a:xfrm>
          <a:prstGeom prst="roundRect">
            <a:avLst/>
          </a:prstGeom>
          <a:solidFill>
            <a:srgbClr val="BA7300">
              <a:alpha val="2509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90FD329-A84E-F419-737B-A926E8C15149}"/>
              </a:ext>
            </a:extLst>
          </p:cNvPr>
          <p:cNvPicPr>
            <a:picLocks noChangeAspect="1"/>
          </p:cNvPicPr>
          <p:nvPr/>
        </p:nvPicPr>
        <p:blipFill rotWithShape="1">
          <a:blip r:embed="rId4"/>
          <a:srcRect l="67264"/>
          <a:stretch/>
        </p:blipFill>
        <p:spPr>
          <a:xfrm>
            <a:off x="4907281" y="964368"/>
            <a:ext cx="2239727" cy="3641668"/>
          </a:xfrm>
          <a:prstGeom prst="rect">
            <a:avLst/>
          </a:prstGeom>
        </p:spPr>
      </p:pic>
    </p:spTree>
    <p:extLst>
      <p:ext uri="{BB962C8B-B14F-4D97-AF65-F5344CB8AC3E}">
        <p14:creationId xmlns:p14="http://schemas.microsoft.com/office/powerpoint/2010/main" val="164315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Lst>
  </p:timing>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3BF778-7E7D-0938-DD0D-6897E1327118}"/>
              </a:ext>
            </a:extLst>
          </p:cNvPr>
          <p:cNvPicPr>
            <a:picLocks/>
          </p:cNvPicPr>
          <p:nvPr>
            <p:custDataLst>
              <p:tags r:id="rId2"/>
            </p:custDataLst>
          </p:nvPr>
        </p:nvPicPr>
        <p:blipFill>
          <a:blip r:embed="rId10"/>
          <a:stretch>
            <a:fillRect/>
          </a:stretch>
        </p:blipFill>
        <p:spPr>
          <a:xfrm>
            <a:off x="2926080" y="462915"/>
            <a:ext cx="777240" cy="338099"/>
          </a:xfrm>
          <a:prstGeom prst="rect">
            <a:avLst/>
          </a:prstGeom>
        </p:spPr>
      </p:pic>
      <p:pic>
        <p:nvPicPr>
          <p:cNvPr id="5" name="Picture 4">
            <a:extLst>
              <a:ext uri="{FF2B5EF4-FFF2-40B4-BE49-F238E27FC236}">
                <a16:creationId xmlns:a16="http://schemas.microsoft.com/office/drawing/2014/main" id="{BEE9A444-497E-6997-77D0-AC5285571398}"/>
              </a:ext>
            </a:extLst>
          </p:cNvPr>
          <p:cNvPicPr>
            <a:picLocks/>
          </p:cNvPicPr>
          <p:nvPr>
            <p:custDataLst>
              <p:tags r:id="rId3"/>
            </p:custDataLst>
          </p:nvPr>
        </p:nvPicPr>
        <p:blipFill>
          <a:blip r:embed="rId11"/>
          <a:stretch>
            <a:fillRect/>
          </a:stretch>
        </p:blipFill>
        <p:spPr>
          <a:xfrm>
            <a:off x="868680" y="1703070"/>
            <a:ext cx="1737360" cy="1737360"/>
          </a:xfrm>
          <a:prstGeom prst="rect">
            <a:avLst/>
          </a:prstGeom>
        </p:spPr>
      </p:pic>
      <p:sp>
        <p:nvSpPr>
          <p:cNvPr id="6" name="Rectangle 5">
            <a:extLst>
              <a:ext uri="{FF2B5EF4-FFF2-40B4-BE49-F238E27FC236}">
                <a16:creationId xmlns:a16="http://schemas.microsoft.com/office/drawing/2014/main" id="{2354701C-F8D2-C54C-022E-C719F67610C8}"/>
              </a:ext>
            </a:extLst>
          </p:cNvPr>
          <p:cNvSpPr/>
          <p:nvPr>
            <p:custDataLst>
              <p:tags r:id="rId4"/>
            </p:custDataLst>
          </p:nvPr>
        </p:nvSpPr>
        <p:spPr>
          <a:xfrm>
            <a:off x="2926080" y="1928813"/>
            <a:ext cx="54864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Join at slido.com</a:t>
            </a:r>
            <a:br>
              <a:rPr lang="en-US" sz="3600" b="1">
                <a:solidFill>
                  <a:srgbClr val="5B5B5B"/>
                </a:solidFill>
              </a:rPr>
            </a:br>
            <a:r>
              <a:rPr lang="en-US" sz="3600" b="1">
                <a:solidFill>
                  <a:srgbClr val="5B5B5B"/>
                </a:solidFill>
              </a:rPr>
              <a:t>#1105264</a:t>
            </a:r>
          </a:p>
        </p:txBody>
      </p:sp>
      <p:sp>
        <p:nvSpPr>
          <p:cNvPr id="7" name="Rounded Rectangle 6">
            <a:extLst>
              <a:ext uri="{FF2B5EF4-FFF2-40B4-BE49-F238E27FC236}">
                <a16:creationId xmlns:a16="http://schemas.microsoft.com/office/drawing/2014/main" id="{5415167B-EEE6-BED9-F2AA-6A9ECD913AE1}"/>
              </a:ext>
            </a:extLst>
          </p:cNvPr>
          <p:cNvSpPr/>
          <p:nvPr>
            <p:custDataLst>
              <p:tags r:id="rId5"/>
            </p:custDataLst>
          </p:nvPr>
        </p:nvSpPr>
        <p:spPr>
          <a:xfrm>
            <a:off x="4762500" y="297637"/>
            <a:ext cx="4000500" cy="668655"/>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fontScale="62500" lnSpcReduction="20000"/>
          </a:bodyPr>
          <a:lstStyle/>
          <a:p>
            <a:r>
              <a:rPr lang="en-US" sz="2000">
                <a:solidFill>
                  <a:srgbClr val="5B5B5B"/>
                </a:solidFill>
              </a:rPr>
              <a:t>Please download and install the Slido app on all computers you use</a:t>
            </a:r>
          </a:p>
        </p:txBody>
      </p:sp>
      <p:pic>
        <p:nvPicPr>
          <p:cNvPr id="9" name="Picture 8">
            <a:extLst>
              <a:ext uri="{FF2B5EF4-FFF2-40B4-BE49-F238E27FC236}">
                <a16:creationId xmlns:a16="http://schemas.microsoft.com/office/drawing/2014/main" id="{0E3CF83E-6BD2-63B3-DE71-EF94B43B7C3C}"/>
              </a:ext>
            </a:extLst>
          </p:cNvPr>
          <p:cNvPicPr>
            <a:picLocks/>
          </p:cNvPicPr>
          <p:nvPr>
            <p:custDataLst>
              <p:tags r:id="rId6"/>
            </p:custDataLst>
          </p:nvPr>
        </p:nvPicPr>
        <p:blipFill>
          <a:blip r:embed="rId12"/>
          <a:stretch>
            <a:fillRect/>
          </a:stretch>
        </p:blipFill>
        <p:spPr>
          <a:xfrm>
            <a:off x="7976661" y="407965"/>
            <a:ext cx="447999" cy="447999"/>
          </a:xfrm>
          <a:prstGeom prst="rect">
            <a:avLst/>
          </a:prstGeom>
        </p:spPr>
      </p:pic>
      <p:sp>
        <p:nvSpPr>
          <p:cNvPr id="10" name="Rectangle 9">
            <a:extLst>
              <a:ext uri="{FF2B5EF4-FFF2-40B4-BE49-F238E27FC236}">
                <a16:creationId xmlns:a16="http://schemas.microsoft.com/office/drawing/2014/main" id="{30C7F3BE-F703-DF47-4549-E05C3869AE9A}"/>
              </a:ext>
            </a:extLst>
          </p:cNvPr>
          <p:cNvSpPr/>
          <p:nvPr>
            <p:custDataLst>
              <p:tags r:id="rId7"/>
            </p:custDataLst>
          </p:nvPr>
        </p:nvSpPr>
        <p:spPr>
          <a:xfrm>
            <a:off x="2926080" y="4318000"/>
            <a:ext cx="5486400" cy="3381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70000" lnSpcReduction="20000"/>
          </a:bodyPr>
          <a:lstStyle/>
          <a:p>
            <a:r>
              <a:rPr lang="en-US" sz="2200" b="1">
                <a:solidFill>
                  <a:srgbClr val="5B5B5B"/>
                </a:solidFill>
              </a:rPr>
              <a:t>ⓘ</a:t>
            </a:r>
            <a:r>
              <a:rPr lang="en-US" sz="2000">
                <a:solidFill>
                  <a:srgbClr val="5B5B5B"/>
                </a:solidFill>
              </a:rPr>
              <a:t> Start presenting to display the joining instructions on this slide.</a:t>
            </a:r>
          </a:p>
        </p:txBody>
      </p:sp>
    </p:spTree>
    <p:custDataLst>
      <p:tags r:id="rId1"/>
    </p:custDataLst>
    <p:extLst>
      <p:ext uri="{BB962C8B-B14F-4D97-AF65-F5344CB8AC3E}">
        <p14:creationId xmlns:p14="http://schemas.microsoft.com/office/powerpoint/2010/main" val="2102110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A9801A-F509-5F6D-96A7-E5C8AB60DAAF}"/>
              </a:ext>
            </a:extLst>
          </p:cNvPr>
          <p:cNvPicPr>
            <a:picLocks/>
          </p:cNvPicPr>
          <p:nvPr>
            <p:custDataLst>
              <p:tags r:id="rId2"/>
            </p:custDataLst>
          </p:nvPr>
        </p:nvPicPr>
        <p:blipFill>
          <a:blip r:embed="rId10"/>
          <a:stretch>
            <a:fillRect/>
          </a:stretch>
        </p:blipFill>
        <p:spPr>
          <a:xfrm>
            <a:off x="2926080" y="462915"/>
            <a:ext cx="777240" cy="338099"/>
          </a:xfrm>
          <a:prstGeom prst="rect">
            <a:avLst/>
          </a:prstGeom>
        </p:spPr>
      </p:pic>
      <p:pic>
        <p:nvPicPr>
          <p:cNvPr id="5" name="Picture 4">
            <a:extLst>
              <a:ext uri="{FF2B5EF4-FFF2-40B4-BE49-F238E27FC236}">
                <a16:creationId xmlns:a16="http://schemas.microsoft.com/office/drawing/2014/main" id="{4E9268EB-AF02-7E9A-6DF1-61BE2BFB17EB}"/>
              </a:ext>
            </a:extLst>
          </p:cNvPr>
          <p:cNvPicPr>
            <a:picLocks/>
          </p:cNvPicPr>
          <p:nvPr>
            <p:custDataLst>
              <p:tags r:id="rId3"/>
            </p:custDataLst>
          </p:nvPr>
        </p:nvPicPr>
        <p:blipFill>
          <a:blip r:embed="rId11"/>
          <a:stretch>
            <a:fillRect/>
          </a:stretch>
        </p:blipFill>
        <p:spPr>
          <a:xfrm>
            <a:off x="868680" y="1703070"/>
            <a:ext cx="1737360" cy="1737360"/>
          </a:xfrm>
          <a:prstGeom prst="rect">
            <a:avLst/>
          </a:prstGeom>
        </p:spPr>
      </p:pic>
      <p:sp>
        <p:nvSpPr>
          <p:cNvPr id="6" name="Rectangle 5">
            <a:extLst>
              <a:ext uri="{FF2B5EF4-FFF2-40B4-BE49-F238E27FC236}">
                <a16:creationId xmlns:a16="http://schemas.microsoft.com/office/drawing/2014/main" id="{E017969C-80AF-F0C3-204C-2D2674C95D35}"/>
              </a:ext>
            </a:extLst>
          </p:cNvPr>
          <p:cNvSpPr/>
          <p:nvPr>
            <p:custDataLst>
              <p:tags r:id="rId4"/>
            </p:custDataLst>
          </p:nvPr>
        </p:nvSpPr>
        <p:spPr>
          <a:xfrm>
            <a:off x="2926080" y="1928813"/>
            <a:ext cx="54864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dirty="0">
                <a:solidFill>
                  <a:srgbClr val="5B5B5B"/>
                </a:solidFill>
              </a:rPr>
              <a:t>What is your current main employment role</a:t>
            </a:r>
          </a:p>
        </p:txBody>
      </p:sp>
      <p:sp>
        <p:nvSpPr>
          <p:cNvPr id="7" name="Rounded Rectangle 6">
            <a:extLst>
              <a:ext uri="{FF2B5EF4-FFF2-40B4-BE49-F238E27FC236}">
                <a16:creationId xmlns:a16="http://schemas.microsoft.com/office/drawing/2014/main" id="{D94A0E58-F311-BE0D-589C-1B5316A1F6FA}"/>
              </a:ext>
            </a:extLst>
          </p:cNvPr>
          <p:cNvSpPr/>
          <p:nvPr>
            <p:custDataLst>
              <p:tags r:id="rId5"/>
            </p:custDataLst>
          </p:nvPr>
        </p:nvSpPr>
        <p:spPr>
          <a:xfrm>
            <a:off x="4762500" y="297637"/>
            <a:ext cx="4000500" cy="668655"/>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fontScale="62500" lnSpcReduction="20000"/>
          </a:bodyPr>
          <a:lstStyle/>
          <a:p>
            <a:r>
              <a:rPr lang="en-US" sz="2000">
                <a:solidFill>
                  <a:srgbClr val="5B5B5B"/>
                </a:solidFill>
              </a:rPr>
              <a:t>Please download and install the Slido app on all computers you use</a:t>
            </a:r>
          </a:p>
        </p:txBody>
      </p:sp>
      <p:pic>
        <p:nvPicPr>
          <p:cNvPr id="9" name="Picture 8">
            <a:extLst>
              <a:ext uri="{FF2B5EF4-FFF2-40B4-BE49-F238E27FC236}">
                <a16:creationId xmlns:a16="http://schemas.microsoft.com/office/drawing/2014/main" id="{4805923E-A741-EE67-9B34-43AD79C8E6A3}"/>
              </a:ext>
            </a:extLst>
          </p:cNvPr>
          <p:cNvPicPr>
            <a:picLocks/>
          </p:cNvPicPr>
          <p:nvPr>
            <p:custDataLst>
              <p:tags r:id="rId6"/>
            </p:custDataLst>
          </p:nvPr>
        </p:nvPicPr>
        <p:blipFill>
          <a:blip r:embed="rId12"/>
          <a:stretch>
            <a:fillRect/>
          </a:stretch>
        </p:blipFill>
        <p:spPr>
          <a:xfrm>
            <a:off x="7976661" y="407965"/>
            <a:ext cx="447999" cy="447999"/>
          </a:xfrm>
          <a:prstGeom prst="rect">
            <a:avLst/>
          </a:prstGeom>
        </p:spPr>
      </p:pic>
      <p:sp>
        <p:nvSpPr>
          <p:cNvPr id="10" name="Rectangle 9">
            <a:extLst>
              <a:ext uri="{FF2B5EF4-FFF2-40B4-BE49-F238E27FC236}">
                <a16:creationId xmlns:a16="http://schemas.microsoft.com/office/drawing/2014/main" id="{19DFB9BA-C4D1-A465-977D-53468953E344}"/>
              </a:ext>
            </a:extLst>
          </p:cNvPr>
          <p:cNvSpPr/>
          <p:nvPr>
            <p:custDataLst>
              <p:tags r:id="rId7"/>
            </p:custDataLst>
          </p:nvPr>
        </p:nvSpPr>
        <p:spPr>
          <a:xfrm>
            <a:off x="2926080" y="4318000"/>
            <a:ext cx="5486400" cy="3381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77500" lnSpcReduction="20000"/>
          </a:bodyPr>
          <a:lstStyle/>
          <a:p>
            <a:r>
              <a:rPr lang="en-US" sz="2200" b="1">
                <a:solidFill>
                  <a:srgbClr val="5B5B5B"/>
                </a:solidFill>
              </a:rPr>
              <a:t>ⓘ</a:t>
            </a:r>
            <a:r>
              <a:rPr lang="en-US" sz="20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426336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DD8243-1180-FBDA-4417-0FD4813AEA2D}"/>
              </a:ext>
            </a:extLst>
          </p:cNvPr>
          <p:cNvPicPr>
            <a:picLocks/>
          </p:cNvPicPr>
          <p:nvPr>
            <p:custDataLst>
              <p:tags r:id="rId2"/>
            </p:custDataLst>
          </p:nvPr>
        </p:nvPicPr>
        <p:blipFill>
          <a:blip r:embed="rId10"/>
          <a:stretch>
            <a:fillRect/>
          </a:stretch>
        </p:blipFill>
        <p:spPr>
          <a:xfrm>
            <a:off x="2926080" y="462915"/>
            <a:ext cx="777240" cy="338099"/>
          </a:xfrm>
          <a:prstGeom prst="rect">
            <a:avLst/>
          </a:prstGeom>
        </p:spPr>
      </p:pic>
      <p:pic>
        <p:nvPicPr>
          <p:cNvPr id="5" name="Picture 4">
            <a:extLst>
              <a:ext uri="{FF2B5EF4-FFF2-40B4-BE49-F238E27FC236}">
                <a16:creationId xmlns:a16="http://schemas.microsoft.com/office/drawing/2014/main" id="{1F5447BD-B9B6-2BC0-2AAA-45745DC15D70}"/>
              </a:ext>
            </a:extLst>
          </p:cNvPr>
          <p:cNvPicPr>
            <a:picLocks/>
          </p:cNvPicPr>
          <p:nvPr>
            <p:custDataLst>
              <p:tags r:id="rId3"/>
            </p:custDataLst>
          </p:nvPr>
        </p:nvPicPr>
        <p:blipFill>
          <a:blip r:embed="rId11"/>
          <a:stretch>
            <a:fillRect/>
          </a:stretch>
        </p:blipFill>
        <p:spPr>
          <a:xfrm>
            <a:off x="868680" y="1703070"/>
            <a:ext cx="1737360" cy="1737360"/>
          </a:xfrm>
          <a:prstGeom prst="rect">
            <a:avLst/>
          </a:prstGeom>
        </p:spPr>
      </p:pic>
      <p:sp>
        <p:nvSpPr>
          <p:cNvPr id="6" name="Rectangle 5">
            <a:extLst>
              <a:ext uri="{FF2B5EF4-FFF2-40B4-BE49-F238E27FC236}">
                <a16:creationId xmlns:a16="http://schemas.microsoft.com/office/drawing/2014/main" id="{E7148CF5-35DE-9FAB-756D-E6F09D796E7C}"/>
              </a:ext>
            </a:extLst>
          </p:cNvPr>
          <p:cNvSpPr/>
          <p:nvPr>
            <p:custDataLst>
              <p:tags r:id="rId4"/>
            </p:custDataLst>
          </p:nvPr>
        </p:nvSpPr>
        <p:spPr>
          <a:xfrm>
            <a:off x="2926080" y="1928813"/>
            <a:ext cx="54864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2400" b="1" dirty="0">
                <a:solidFill>
                  <a:srgbClr val="5B5B5B"/>
                </a:solidFill>
              </a:rPr>
              <a:t>In an ideal world…</a:t>
            </a:r>
          </a:p>
          <a:p>
            <a:pPr lvl="1"/>
            <a:r>
              <a:rPr lang="en-US" sz="2400" b="1" dirty="0">
                <a:solidFill>
                  <a:srgbClr val="5B5B5B"/>
                </a:solidFill>
              </a:rPr>
              <a:t>which health-outcomes (things we can measure to decide if treatments are effective and safe) should we be measuring and recording routinely for outpatient clinics for people with epilepsy?</a:t>
            </a:r>
          </a:p>
        </p:txBody>
      </p:sp>
      <p:sp>
        <p:nvSpPr>
          <p:cNvPr id="7" name="Rounded Rectangle 6">
            <a:extLst>
              <a:ext uri="{FF2B5EF4-FFF2-40B4-BE49-F238E27FC236}">
                <a16:creationId xmlns:a16="http://schemas.microsoft.com/office/drawing/2014/main" id="{BACC6846-9A73-D9C0-071A-1C3AD0E2C0FB}"/>
              </a:ext>
            </a:extLst>
          </p:cNvPr>
          <p:cNvSpPr/>
          <p:nvPr>
            <p:custDataLst>
              <p:tags r:id="rId5"/>
            </p:custDataLst>
          </p:nvPr>
        </p:nvSpPr>
        <p:spPr>
          <a:xfrm>
            <a:off x="4762500" y="297637"/>
            <a:ext cx="4000500" cy="668655"/>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fontScale="62500" lnSpcReduction="20000"/>
          </a:bodyPr>
          <a:lstStyle/>
          <a:p>
            <a:r>
              <a:rPr lang="en-US" sz="2000">
                <a:solidFill>
                  <a:srgbClr val="5B5B5B"/>
                </a:solidFill>
              </a:rPr>
              <a:t>Please download and install the Slido app on all computers you use</a:t>
            </a:r>
          </a:p>
        </p:txBody>
      </p:sp>
      <p:pic>
        <p:nvPicPr>
          <p:cNvPr id="9" name="Picture 8">
            <a:extLst>
              <a:ext uri="{FF2B5EF4-FFF2-40B4-BE49-F238E27FC236}">
                <a16:creationId xmlns:a16="http://schemas.microsoft.com/office/drawing/2014/main" id="{33416F3C-98C4-D297-65CE-341789869DC8}"/>
              </a:ext>
            </a:extLst>
          </p:cNvPr>
          <p:cNvPicPr>
            <a:picLocks/>
          </p:cNvPicPr>
          <p:nvPr>
            <p:custDataLst>
              <p:tags r:id="rId6"/>
            </p:custDataLst>
          </p:nvPr>
        </p:nvPicPr>
        <p:blipFill>
          <a:blip r:embed="rId12"/>
          <a:stretch>
            <a:fillRect/>
          </a:stretch>
        </p:blipFill>
        <p:spPr>
          <a:xfrm>
            <a:off x="7976661" y="407965"/>
            <a:ext cx="447999" cy="447999"/>
          </a:xfrm>
          <a:prstGeom prst="rect">
            <a:avLst/>
          </a:prstGeom>
        </p:spPr>
      </p:pic>
      <p:sp>
        <p:nvSpPr>
          <p:cNvPr id="10" name="Rectangle 9">
            <a:extLst>
              <a:ext uri="{FF2B5EF4-FFF2-40B4-BE49-F238E27FC236}">
                <a16:creationId xmlns:a16="http://schemas.microsoft.com/office/drawing/2014/main" id="{C4A7CD55-1DDC-C3ED-A816-6552AF590AD8}"/>
              </a:ext>
            </a:extLst>
          </p:cNvPr>
          <p:cNvSpPr/>
          <p:nvPr>
            <p:custDataLst>
              <p:tags r:id="rId7"/>
            </p:custDataLst>
          </p:nvPr>
        </p:nvSpPr>
        <p:spPr>
          <a:xfrm>
            <a:off x="2926080" y="4318000"/>
            <a:ext cx="5486400" cy="3381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77500" lnSpcReduction="20000"/>
          </a:bodyPr>
          <a:lstStyle/>
          <a:p>
            <a:r>
              <a:rPr lang="en-US" sz="2200" b="1">
                <a:solidFill>
                  <a:srgbClr val="5B5B5B"/>
                </a:solidFill>
              </a:rPr>
              <a:t>ⓘ</a:t>
            </a:r>
            <a:r>
              <a:rPr lang="en-US" sz="20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94520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75D128-ECCB-45B8-A8BB-3CA1B9EDC242}"/>
              </a:ext>
            </a:extLst>
          </p:cNvPr>
          <p:cNvSpPr txBox="1"/>
          <p:nvPr/>
        </p:nvSpPr>
        <p:spPr>
          <a:xfrm>
            <a:off x="589131" y="929899"/>
            <a:ext cx="6354109" cy="1200329"/>
          </a:xfrm>
          <a:prstGeom prst="rect">
            <a:avLst/>
          </a:prstGeom>
          <a:noFill/>
        </p:spPr>
        <p:txBody>
          <a:bodyPr wrap="square" rtlCol="0">
            <a:spAutoFit/>
          </a:bodyPr>
          <a:lstStyle/>
          <a:p>
            <a:r>
              <a:rPr lang="en-US" sz="2400" dirty="0"/>
              <a:t>All of the following questions are about your practice in NHS clinic or nurse advice line settings</a:t>
            </a:r>
          </a:p>
        </p:txBody>
      </p:sp>
    </p:spTree>
    <p:extLst>
      <p:ext uri="{BB962C8B-B14F-4D97-AF65-F5344CB8AC3E}">
        <p14:creationId xmlns:p14="http://schemas.microsoft.com/office/powerpoint/2010/main" val="151257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LIDO_APP_VERSION" val="1.5.0.0"/>
  <p:tag name="SLIDO_PRESENTATION_ID" val="00000000-0000-0000-0000-000000000000"/>
  <p:tag name="SLIDO_EVENT_UUID" val="5767ee6b-a49e-4d89-a733-66714b5e33ed"/>
  <p:tag name="SLIDO_EVENT_SECTION_UUID" val="6d18defe-65cc-4d56-8252-cd44a82f0c05"/>
</p:tagLst>
</file>

<file path=ppt/tags/tag10.xml><?xml version="1.0" encoding="utf-8"?>
<p:tagLst xmlns:a="http://schemas.openxmlformats.org/drawingml/2006/main" xmlns:r="http://schemas.openxmlformats.org/officeDocument/2006/relationships" xmlns:p="http://schemas.openxmlformats.org/presentationml/2006/main">
  <p:tag name="SLIDO_ELEMENT" val="logo"/>
</p:tagLst>
</file>

<file path=ppt/tags/tag11.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12.xml><?xml version="1.0" encoding="utf-8"?>
<p:tagLst xmlns:a="http://schemas.openxmlformats.org/drawingml/2006/main" xmlns:r="http://schemas.openxmlformats.org/officeDocument/2006/relationships" xmlns:p="http://schemas.openxmlformats.org/presentationml/2006/main">
  <p:tag name="SLIDO_ELEMENT" val="title"/>
</p:tagLst>
</file>

<file path=ppt/tags/tag13.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14.xml><?xml version="1.0" encoding="utf-8"?>
<p:tagLst xmlns:a="http://schemas.openxmlformats.org/drawingml/2006/main" xmlns:r="http://schemas.openxmlformats.org/officeDocument/2006/relationships" xmlns:p="http://schemas.openxmlformats.org/presentationml/2006/main">
  <p:tag name="SLIDO_ELEMENT" val="dotty"/>
</p:tagLst>
</file>

<file path=ppt/tags/tag15.xml><?xml version="1.0" encoding="utf-8"?>
<p:tagLst xmlns:a="http://schemas.openxmlformats.org/drawingml/2006/main" xmlns:r="http://schemas.openxmlformats.org/officeDocument/2006/relationships" xmlns:p="http://schemas.openxmlformats.org/presentationml/2006/main">
  <p:tag name="SLIDO_ELEMENT" val="footer"/>
</p:tagLst>
</file>

<file path=ppt/tags/tag16.xml><?xml version="1.0" encoding="utf-8"?>
<p:tagLst xmlns:a="http://schemas.openxmlformats.org/drawingml/2006/main" xmlns:r="http://schemas.openxmlformats.org/officeDocument/2006/relationships" xmlns:p="http://schemas.openxmlformats.org/presentationml/2006/main">
  <p:tag name="SLIDO_TYPE" val="SlidoPoll"/>
  <p:tag name="SLIDO_POLL_UUID" val="48048f4b-6dd8-44ea-8b59-68e256f8a367"/>
  <p:tag name="SLIDO_TIMELINE" val="W3sicG9sbFF1ZXN0aW9uVXVpZCI6IjE3MTUyNDAxLTY4NzYtNGJkMC1hZmMxLWQ2YjMzN2Q3Yjc3MCIsInNob3dSZXN1bHRzIjpmYWxzZX0seyJzaG93UmVzdWx0cyI6dHJ1ZSwicG9sbFF1ZXN0aW9uVXVpZCI6IjE3MTUyNDAxLTY4NzYtNGJkMC1hZmMxLWQ2YjMzN2Q3Yjc3MCJ9XQ=="/>
</p:tagLst>
</file>

<file path=ppt/tags/tag17.xml><?xml version="1.0" encoding="utf-8"?>
<p:tagLst xmlns:a="http://schemas.openxmlformats.org/drawingml/2006/main" xmlns:r="http://schemas.openxmlformats.org/officeDocument/2006/relationships" xmlns:p="http://schemas.openxmlformats.org/presentationml/2006/main">
  <p:tag name="SLIDO_ELEMENT" val="logo"/>
</p:tagLst>
</file>

<file path=ppt/tags/tag1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19.xml><?xml version="1.0" encoding="utf-8"?>
<p:tagLst xmlns:a="http://schemas.openxmlformats.org/drawingml/2006/main" xmlns:r="http://schemas.openxmlformats.org/officeDocument/2006/relationships" xmlns:p="http://schemas.openxmlformats.org/presentationml/2006/main">
  <p:tag name="SLIDO_ELEMENT" val="title"/>
</p:tagLst>
</file>

<file path=ppt/tags/tag2.xml><?xml version="1.0" encoding="utf-8"?>
<p:tagLst xmlns:a="http://schemas.openxmlformats.org/drawingml/2006/main" xmlns:r="http://schemas.openxmlformats.org/officeDocument/2006/relationships" xmlns:p="http://schemas.openxmlformats.org/presentationml/2006/main">
  <p:tag name="SLIDO_TYPE" val="SlidoJoining"/>
</p:tagLst>
</file>

<file path=ppt/tags/tag20.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21.xml><?xml version="1.0" encoding="utf-8"?>
<p:tagLst xmlns:a="http://schemas.openxmlformats.org/drawingml/2006/main" xmlns:r="http://schemas.openxmlformats.org/officeDocument/2006/relationships" xmlns:p="http://schemas.openxmlformats.org/presentationml/2006/main">
  <p:tag name="SLIDO_ELEMENT" val="dotty"/>
</p:tagLst>
</file>

<file path=ppt/tags/tag22.xml><?xml version="1.0" encoding="utf-8"?>
<p:tagLst xmlns:a="http://schemas.openxmlformats.org/drawingml/2006/main" xmlns:r="http://schemas.openxmlformats.org/officeDocument/2006/relationships" xmlns:p="http://schemas.openxmlformats.org/presentationml/2006/main">
  <p:tag name="SLIDO_ELEMENT" val="footer"/>
</p:tagLst>
</file>

<file path=ppt/tags/tag23.xml><?xml version="1.0" encoding="utf-8"?>
<p:tagLst xmlns:a="http://schemas.openxmlformats.org/drawingml/2006/main" xmlns:r="http://schemas.openxmlformats.org/officeDocument/2006/relationships" xmlns:p="http://schemas.openxmlformats.org/presentationml/2006/main">
  <p:tag name="SLIDO_TYPE" val="SlidoPoll"/>
  <p:tag name="SLIDO_POLL_UUID" val="501e689a-6898-4727-a01b-4179633ab6ca"/>
  <p:tag name="SLIDO_TIMELINE" val="W3sicG9sbFF1ZXN0aW9uVXVpZCI6IjJkNGM3MzYyLTE4MDQtNDEyNC1hNzUyLWI1ODE4YzNhN2Q4OSIsInNob3dSZXN1bHRzIjp0cnVlfV0="/>
</p:tagLst>
</file>

<file path=ppt/tags/tag24.xml><?xml version="1.0" encoding="utf-8"?>
<p:tagLst xmlns:a="http://schemas.openxmlformats.org/drawingml/2006/main" xmlns:r="http://schemas.openxmlformats.org/officeDocument/2006/relationships" xmlns:p="http://schemas.openxmlformats.org/presentationml/2006/main">
  <p:tag name="SLIDO_ELEMENT" val="logo"/>
</p:tagLst>
</file>

<file path=ppt/tags/tag25.xml><?xml version="1.0" encoding="utf-8"?>
<p:tagLst xmlns:a="http://schemas.openxmlformats.org/drawingml/2006/main" xmlns:r="http://schemas.openxmlformats.org/officeDocument/2006/relationships" xmlns:p="http://schemas.openxmlformats.org/presentationml/2006/main">
  <p:tag name="SLIDO_ELEMENT" val="title"/>
</p:tagLst>
</file>

<file path=ppt/tags/tag26.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27.xml><?xml version="1.0" encoding="utf-8"?>
<p:tagLst xmlns:a="http://schemas.openxmlformats.org/drawingml/2006/main" xmlns:r="http://schemas.openxmlformats.org/officeDocument/2006/relationships" xmlns:p="http://schemas.openxmlformats.org/presentationml/2006/main">
  <p:tag name="SLIDO_ELEMENT" val="dotty"/>
</p:tagLst>
</file>

<file path=ppt/tags/tag28.xml><?xml version="1.0" encoding="utf-8"?>
<p:tagLst xmlns:a="http://schemas.openxmlformats.org/drawingml/2006/main" xmlns:r="http://schemas.openxmlformats.org/officeDocument/2006/relationships" xmlns:p="http://schemas.openxmlformats.org/presentationml/2006/main">
  <p:tag name="SLIDO_ELEMENT" val="footer"/>
</p:tagLst>
</file>

<file path=ppt/tags/tag2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rating"/>
</p:tagLst>
</file>

<file path=ppt/tags/tag3.xml><?xml version="1.0" encoding="utf-8"?>
<p:tagLst xmlns:a="http://schemas.openxmlformats.org/drawingml/2006/main" xmlns:r="http://schemas.openxmlformats.org/officeDocument/2006/relationships" xmlns:p="http://schemas.openxmlformats.org/presentationml/2006/main">
  <p:tag name="SLIDO_ELEMENT" val="logo"/>
</p:tagLst>
</file>

<file path=ppt/tags/tag30.xml><?xml version="1.0" encoding="utf-8"?>
<p:tagLst xmlns:a="http://schemas.openxmlformats.org/drawingml/2006/main" xmlns:r="http://schemas.openxmlformats.org/officeDocument/2006/relationships" xmlns:p="http://schemas.openxmlformats.org/presentationml/2006/main">
  <p:tag name="SLIDO_TYPE" val="SlidoPoll"/>
  <p:tag name="SLIDO_POLL_UUID" val="4cc96413-2de7-4891-94f9-38d3c2568352"/>
  <p:tag name="SLIDO_TIMELINE" val="W3sic2hvd1Jlc3VsdHMiOnRydWUsInBvbGxRdWVzdGlvblV1aWQiOiI5YThmYTRhNi1lNThiLTQzZDgtYjRiOS0zMDllZDhmNmMxMTIifV0="/>
</p:tagLst>
</file>

<file path=ppt/tags/tag31.xml><?xml version="1.0" encoding="utf-8"?>
<p:tagLst xmlns:a="http://schemas.openxmlformats.org/drawingml/2006/main" xmlns:r="http://schemas.openxmlformats.org/officeDocument/2006/relationships" xmlns:p="http://schemas.openxmlformats.org/presentationml/2006/main">
  <p:tag name="SLIDO_ELEMENT" val="logo"/>
</p:tagLst>
</file>

<file path=ppt/tags/tag32.xml><?xml version="1.0" encoding="utf-8"?>
<p:tagLst xmlns:a="http://schemas.openxmlformats.org/drawingml/2006/main" xmlns:r="http://schemas.openxmlformats.org/officeDocument/2006/relationships" xmlns:p="http://schemas.openxmlformats.org/presentationml/2006/main">
  <p:tag name="SLIDO_ELEMENT" val="title"/>
</p:tagLst>
</file>

<file path=ppt/tags/tag33.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34.xml><?xml version="1.0" encoding="utf-8"?>
<p:tagLst xmlns:a="http://schemas.openxmlformats.org/drawingml/2006/main" xmlns:r="http://schemas.openxmlformats.org/officeDocument/2006/relationships" xmlns:p="http://schemas.openxmlformats.org/presentationml/2006/main">
  <p:tag name="SLIDO_ELEMENT" val="dotty"/>
</p:tagLst>
</file>

<file path=ppt/tags/tag35.xml><?xml version="1.0" encoding="utf-8"?>
<p:tagLst xmlns:a="http://schemas.openxmlformats.org/drawingml/2006/main" xmlns:r="http://schemas.openxmlformats.org/officeDocument/2006/relationships" xmlns:p="http://schemas.openxmlformats.org/presentationml/2006/main">
  <p:tag name="SLIDO_ELEMENT" val="footer"/>
</p:tagLst>
</file>

<file path=ppt/tags/tag36.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rating"/>
</p:tagLst>
</file>

<file path=ppt/tags/tag37.xml><?xml version="1.0" encoding="utf-8"?>
<p:tagLst xmlns:a="http://schemas.openxmlformats.org/drawingml/2006/main" xmlns:r="http://schemas.openxmlformats.org/officeDocument/2006/relationships" xmlns:p="http://schemas.openxmlformats.org/presentationml/2006/main">
  <p:tag name="SLIDO_TYPE" val="SlidoPoll"/>
  <p:tag name="SLIDO_POLL_UUID" val="f2c0231b-69f8-416b-9596-abb4402617cb"/>
  <p:tag name="SLIDO_TIMELINE" val="W3sicG9sbFF1ZXN0aW9uVXVpZCI6ImU1MTk2OGUwLTgzODktNGI3Ny04ZmUzLWE4YmMyZGEwZmYyYyIsInNob3dSZXN1bHRzIjp0cnVlfV0="/>
</p:tagLst>
</file>

<file path=ppt/tags/tag38.xml><?xml version="1.0" encoding="utf-8"?>
<p:tagLst xmlns:a="http://schemas.openxmlformats.org/drawingml/2006/main" xmlns:r="http://schemas.openxmlformats.org/officeDocument/2006/relationships" xmlns:p="http://schemas.openxmlformats.org/presentationml/2006/main">
  <p:tag name="SLIDO_ELEMENT" val="logo"/>
</p:tagLst>
</file>

<file path=ppt/tags/tag39.xml><?xml version="1.0" encoding="utf-8"?>
<p:tagLst xmlns:a="http://schemas.openxmlformats.org/drawingml/2006/main" xmlns:r="http://schemas.openxmlformats.org/officeDocument/2006/relationships" xmlns:p="http://schemas.openxmlformats.org/presentationml/2006/main">
  <p:tag name="SLIDO_ELEMENT" val="title"/>
</p:tagLst>
</file>

<file path=ppt/tags/tag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join"/>
</p:tagLst>
</file>

<file path=ppt/tags/tag40.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41.xml><?xml version="1.0" encoding="utf-8"?>
<p:tagLst xmlns:a="http://schemas.openxmlformats.org/drawingml/2006/main" xmlns:r="http://schemas.openxmlformats.org/officeDocument/2006/relationships" xmlns:p="http://schemas.openxmlformats.org/presentationml/2006/main">
  <p:tag name="SLIDO_ELEMENT" val="dotty"/>
</p:tagLst>
</file>

<file path=ppt/tags/tag42.xml><?xml version="1.0" encoding="utf-8"?>
<p:tagLst xmlns:a="http://schemas.openxmlformats.org/drawingml/2006/main" xmlns:r="http://schemas.openxmlformats.org/officeDocument/2006/relationships" xmlns:p="http://schemas.openxmlformats.org/presentationml/2006/main">
  <p:tag name="SLIDO_ELEMENT" val="footer"/>
</p:tagLst>
</file>

<file path=ppt/tags/tag4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rating"/>
</p:tagLst>
</file>

<file path=ppt/tags/tag44.xml><?xml version="1.0" encoding="utf-8"?>
<p:tagLst xmlns:a="http://schemas.openxmlformats.org/drawingml/2006/main" xmlns:r="http://schemas.openxmlformats.org/officeDocument/2006/relationships" xmlns:p="http://schemas.openxmlformats.org/presentationml/2006/main">
  <p:tag name="SLIDO_TYPE" val="SlidoPoll"/>
  <p:tag name="SLIDO_POLL_UUID" val="69a9dc4b-1366-4be5-85c1-4cdd0403df9d"/>
  <p:tag name="SLIDO_TIMELINE" val="W3sic2hvd1Jlc3VsdHMiOnRydWUsInBvbGxRdWVzdGlvblV1aWQiOiJiODMxOWFiOS1mYzcyLTRmYWQtYjE2MC0yNTcxNzc2MjA2NzAifV0="/>
</p:tagLst>
</file>

<file path=ppt/tags/tag45.xml><?xml version="1.0" encoding="utf-8"?>
<p:tagLst xmlns:a="http://schemas.openxmlformats.org/drawingml/2006/main" xmlns:r="http://schemas.openxmlformats.org/officeDocument/2006/relationships" xmlns:p="http://schemas.openxmlformats.org/presentationml/2006/main">
  <p:tag name="SLIDO_ELEMENT" val="logo"/>
</p:tagLst>
</file>

<file path=ppt/tags/tag46.xml><?xml version="1.0" encoding="utf-8"?>
<p:tagLst xmlns:a="http://schemas.openxmlformats.org/drawingml/2006/main" xmlns:r="http://schemas.openxmlformats.org/officeDocument/2006/relationships" xmlns:p="http://schemas.openxmlformats.org/presentationml/2006/main">
  <p:tag name="SLIDO_ELEMENT" val="title"/>
</p:tagLst>
</file>

<file path=ppt/tags/tag47.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48.xml><?xml version="1.0" encoding="utf-8"?>
<p:tagLst xmlns:a="http://schemas.openxmlformats.org/drawingml/2006/main" xmlns:r="http://schemas.openxmlformats.org/officeDocument/2006/relationships" xmlns:p="http://schemas.openxmlformats.org/presentationml/2006/main">
  <p:tag name="SLIDO_ELEMENT" val="dotty"/>
</p:tagLst>
</file>

<file path=ppt/tags/tag49.xml><?xml version="1.0" encoding="utf-8"?>
<p:tagLst xmlns:a="http://schemas.openxmlformats.org/drawingml/2006/main" xmlns:r="http://schemas.openxmlformats.org/officeDocument/2006/relationships" xmlns:p="http://schemas.openxmlformats.org/presentationml/2006/main">
  <p:tag name="SLIDO_ELEMENT" val="footer"/>
</p:tagLst>
</file>

<file path=ppt/tags/tag5.xml><?xml version="1.0" encoding="utf-8"?>
<p:tagLst xmlns:a="http://schemas.openxmlformats.org/drawingml/2006/main" xmlns:r="http://schemas.openxmlformats.org/officeDocument/2006/relationships" xmlns:p="http://schemas.openxmlformats.org/presentationml/2006/main">
  <p:tag name="SLIDO_ELEMENT" val="title"/>
</p:tagLst>
</file>

<file path=ppt/tags/tag50.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rating"/>
</p:tagLst>
</file>

<file path=ppt/tags/tag51.xml><?xml version="1.0" encoding="utf-8"?>
<p:tagLst xmlns:a="http://schemas.openxmlformats.org/drawingml/2006/main" xmlns:r="http://schemas.openxmlformats.org/officeDocument/2006/relationships" xmlns:p="http://schemas.openxmlformats.org/presentationml/2006/main">
  <p:tag name="SLIDO_TYPE" val="SlidoPoll"/>
  <p:tag name="SLIDO_POLL_UUID" val="7d313439-f2c7-4a0a-8634-0dea7cdc488b"/>
  <p:tag name="SLIDO_TIMELINE" val="W3sic2hvd1Jlc3VsdHMiOmZhbHNlLCJwb2xsUXVlc3Rpb25VdWlkIjoiZjAzZTEyNDgtNWVkYi00NDNjLTkwZmMtNDNjMjc1MmM0YjhlIn0seyJwb2xsUXVlc3Rpb25VdWlkIjoiZjAzZTEyNDgtNWVkYi00NDNjLTkwZmMtNDNjMjc1MmM0YjhlIiwic2hvd1Jlc3VsdHMiOnRydWV9XQ=="/>
</p:tagLst>
</file>

<file path=ppt/tags/tag52.xml><?xml version="1.0" encoding="utf-8"?>
<p:tagLst xmlns:a="http://schemas.openxmlformats.org/drawingml/2006/main" xmlns:r="http://schemas.openxmlformats.org/officeDocument/2006/relationships" xmlns:p="http://schemas.openxmlformats.org/presentationml/2006/main">
  <p:tag name="SLIDO_ELEMENT" val="logo"/>
</p:tagLst>
</file>

<file path=ppt/tags/tag53.xml><?xml version="1.0" encoding="utf-8"?>
<p:tagLst xmlns:a="http://schemas.openxmlformats.org/drawingml/2006/main" xmlns:r="http://schemas.openxmlformats.org/officeDocument/2006/relationships" xmlns:p="http://schemas.openxmlformats.org/presentationml/2006/main">
  <p:tag name="SLIDO_ELEMENT" val="title"/>
</p:tagLst>
</file>

<file path=ppt/tags/tag54.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55.xml><?xml version="1.0" encoding="utf-8"?>
<p:tagLst xmlns:a="http://schemas.openxmlformats.org/drawingml/2006/main" xmlns:r="http://schemas.openxmlformats.org/officeDocument/2006/relationships" xmlns:p="http://schemas.openxmlformats.org/presentationml/2006/main">
  <p:tag name="SLIDO_ELEMENT" val="dotty"/>
</p:tagLst>
</file>

<file path=ppt/tags/tag56.xml><?xml version="1.0" encoding="utf-8"?>
<p:tagLst xmlns:a="http://schemas.openxmlformats.org/drawingml/2006/main" xmlns:r="http://schemas.openxmlformats.org/officeDocument/2006/relationships" xmlns:p="http://schemas.openxmlformats.org/presentationml/2006/main">
  <p:tag name="SLIDO_ELEMENT" val="footer"/>
</p:tagLst>
</file>

<file path=ppt/tags/tag57.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ranking"/>
</p:tagLst>
</file>

<file path=ppt/tags/tag58.xml><?xml version="1.0" encoding="utf-8"?>
<p:tagLst xmlns:a="http://schemas.openxmlformats.org/drawingml/2006/main" xmlns:r="http://schemas.openxmlformats.org/officeDocument/2006/relationships" xmlns:p="http://schemas.openxmlformats.org/presentationml/2006/main">
  <p:tag name="SLIDO_TYPE" val="SlidoPoll"/>
  <p:tag name="SLIDO_POLL_UUID" val="bb327b04-4cf7-4844-bdef-f14416f5dc36"/>
  <p:tag name="SLIDO_TIMELINE" val="W3sic2hvd1Jlc3VsdHMiOnRydWUsInBvbGxRdWVzdGlvblV1aWQiOiIwNjA4YjBiNC0yNzM5LTQxNDYtODc4Mi04MjM0ZTlkMzQyMmMifV0="/>
</p:tagLst>
</file>

<file path=ppt/tags/tag59.xml><?xml version="1.0" encoding="utf-8"?>
<p:tagLst xmlns:a="http://schemas.openxmlformats.org/drawingml/2006/main" xmlns:r="http://schemas.openxmlformats.org/officeDocument/2006/relationships" xmlns:p="http://schemas.openxmlformats.org/presentationml/2006/main">
  <p:tag name="SLIDO_ELEMENT" val="logo"/>
</p:tagLst>
</file>

<file path=ppt/tags/tag6.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60.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61.xml><?xml version="1.0" encoding="utf-8"?>
<p:tagLst xmlns:a="http://schemas.openxmlformats.org/drawingml/2006/main" xmlns:r="http://schemas.openxmlformats.org/officeDocument/2006/relationships" xmlns:p="http://schemas.openxmlformats.org/presentationml/2006/main">
  <p:tag name="SLIDO_ELEMENT" val="title"/>
</p:tagLst>
</file>

<file path=ppt/tags/tag62.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63.xml><?xml version="1.0" encoding="utf-8"?>
<p:tagLst xmlns:a="http://schemas.openxmlformats.org/drawingml/2006/main" xmlns:r="http://schemas.openxmlformats.org/officeDocument/2006/relationships" xmlns:p="http://schemas.openxmlformats.org/presentationml/2006/main">
  <p:tag name="SLIDO_ELEMENT" val="dotty"/>
</p:tagLst>
</file>

<file path=ppt/tags/tag64.xml><?xml version="1.0" encoding="utf-8"?>
<p:tagLst xmlns:a="http://schemas.openxmlformats.org/drawingml/2006/main" xmlns:r="http://schemas.openxmlformats.org/officeDocument/2006/relationships" xmlns:p="http://schemas.openxmlformats.org/presentationml/2006/main">
  <p:tag name="SLIDO_ELEMENT" val="footer"/>
</p:tagLst>
</file>

<file path=ppt/tags/tag7.xml><?xml version="1.0" encoding="utf-8"?>
<p:tagLst xmlns:a="http://schemas.openxmlformats.org/drawingml/2006/main" xmlns:r="http://schemas.openxmlformats.org/officeDocument/2006/relationships" xmlns:p="http://schemas.openxmlformats.org/presentationml/2006/main">
  <p:tag name="SLIDO_ELEMENT" val="dotty"/>
</p:tagLst>
</file>

<file path=ppt/tags/tag8.xml><?xml version="1.0" encoding="utf-8"?>
<p:tagLst xmlns:a="http://schemas.openxmlformats.org/drawingml/2006/main" xmlns:r="http://schemas.openxmlformats.org/officeDocument/2006/relationships" xmlns:p="http://schemas.openxmlformats.org/presentationml/2006/main">
  <p:tag name="SLIDO_ELEMENT" val="footer"/>
</p:tagLst>
</file>

<file path=ppt/tags/tag9.xml><?xml version="1.0" encoding="utf-8"?>
<p:tagLst xmlns:a="http://schemas.openxmlformats.org/drawingml/2006/main" xmlns:r="http://schemas.openxmlformats.org/officeDocument/2006/relationships" xmlns:p="http://schemas.openxmlformats.org/presentationml/2006/main">
  <p:tag name="SLIDO_TYPE" val="SlidoPoll"/>
  <p:tag name="SLIDO_POLL_UUID" val="e84dfbff-8fe1-4476-b16e-fcbf56e6ad8f"/>
  <p:tag name="SLIDO_TIMELINE" val="W3sic2hvd1Jlc3VsdHMiOmZhbHNlLCJwb2xsUXVlc3Rpb25VdWlkIjoiNzA5MDY3MzQtOTM5MS00NjU1LWIzM2MtY2Q0ZDQzNjJjMDdhIn0seyJzaG93UmVzdWx0cyI6dHJ1ZSwicG9sbFF1ZXN0aW9uVXVpZCI6IjcwOTA2NzM0LTkzOTEtNDY1NS1iMzNjLWNkNGQ0MzYyYzA3YSJ9XQ=="/>
</p:tagLst>
</file>

<file path=ppt/theme/theme1.xml><?xml version="1.0" encoding="utf-8"?>
<a:theme xmlns:a="http://schemas.openxmlformats.org/drawingml/2006/main" name="AES 2022 AM Template">
  <a:themeElements>
    <a:clrScheme name="Custom 1">
      <a:dk1>
        <a:srgbClr val="000000"/>
      </a:dk1>
      <a:lt1>
        <a:srgbClr val="FFFFFF"/>
      </a:lt1>
      <a:dk2>
        <a:srgbClr val="17406D"/>
      </a:dk2>
      <a:lt2>
        <a:srgbClr val="DBEFF9"/>
      </a:lt2>
      <a:accent1>
        <a:srgbClr val="BCC0C8"/>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ustom 2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bbVie Presentation Template (010218).potx" id="{5466C9BB-65BA-4787-845D-DB693C233927}" vid="{7033D81F-27F3-4DA3-AD8A-1FBD6C7CE3A3}"/>
    </a:ext>
  </a:extLst>
</a:theme>
</file>

<file path=ppt/theme/theme2.xml><?xml version="1.0" encoding="utf-8"?>
<a:theme xmlns:a="http://schemas.openxmlformats.org/drawingml/2006/main" name="AES 2022 AM Template - no footer">
  <a:themeElements>
    <a:clrScheme name="Custom 1">
      <a:dk1>
        <a:srgbClr val="000000"/>
      </a:dk1>
      <a:lt1>
        <a:srgbClr val="FFFFFF"/>
      </a:lt1>
      <a:dk2>
        <a:srgbClr val="17406D"/>
      </a:dk2>
      <a:lt2>
        <a:srgbClr val="DBEFF9"/>
      </a:lt2>
      <a:accent1>
        <a:srgbClr val="BCC0C8"/>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ustom 2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bbVie Presentation Template (010218).potx" id="{5466C9BB-65BA-4787-845D-DB693C233927}" vid="{7033D81F-27F3-4DA3-AD8A-1FBD6C7CE3A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AbbVie Corporate Presentation Template 270218.potx</Template>
  <TotalTime>35784</TotalTime>
  <Words>6939</Words>
  <Application>Microsoft Office PowerPoint</Application>
  <PresentationFormat>On-screen Show (16:9)</PresentationFormat>
  <Paragraphs>707</Paragraphs>
  <Slides>54</Slides>
  <Notes>54</Notes>
  <HiddenSlides>2</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54</vt:i4>
      </vt:variant>
    </vt:vector>
  </HeadingPairs>
  <TitlesOfParts>
    <vt:vector size="66" baseType="lpstr">
      <vt:lpstr>Aptos</vt:lpstr>
      <vt:lpstr>Arial</vt:lpstr>
      <vt:lpstr>Calibri</vt:lpstr>
      <vt:lpstr>Georgia</vt:lpstr>
      <vt:lpstr>Helvetica</vt:lpstr>
      <vt:lpstr>Montserrat</vt:lpstr>
      <vt:lpstr>Roboto</vt:lpstr>
      <vt:lpstr>Symbol</vt:lpstr>
      <vt:lpstr>System Font Regular</vt:lpstr>
      <vt:lpstr>Verdana</vt:lpstr>
      <vt:lpstr>AES 2022 AM Template</vt:lpstr>
      <vt:lpstr>AES 2022 AM Template - no footer</vt:lpstr>
      <vt:lpstr>Meaningful outcomes for people with epilepsy EPSET Project, ICHOM Epilepsy, Outcome for routine care</vt:lpstr>
      <vt:lpstr>Disclosures</vt:lpstr>
      <vt:lpstr>Meaningful outcomes for people with epilepsy</vt:lpstr>
      <vt:lpstr>Healthcare outcomes</vt:lpstr>
      <vt:lpstr>Current challenges with clinical outcome measurement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we are measuring so many outcomes… …what really matters to people living with epilepsy</vt:lpstr>
      <vt:lpstr>PowerPoint Presentation</vt:lpstr>
      <vt:lpstr>PowerPoint Presentation</vt:lpstr>
      <vt:lpstr>PowerPoint Presentation</vt:lpstr>
      <vt:lpstr>PowerPoint Presentation</vt:lpstr>
      <vt:lpstr>PowerPoint Presentation</vt:lpstr>
      <vt:lpstr>Third – which outcomes should be measured for people with epilepsy?</vt:lpstr>
      <vt:lpstr>Core Outcome Sets</vt:lpstr>
      <vt:lpstr>Core Outcome Sets</vt:lpstr>
      <vt:lpstr>Typical Core Outcome Set Methodology</vt:lpstr>
      <vt:lpstr>Which outcomes should be measured for people with epilepsy?  Stakeholder perspectives</vt:lpstr>
      <vt:lpstr>PowerPoint Presentation</vt:lpstr>
      <vt:lpstr>EPSET Project Working Group</vt:lpstr>
      <vt:lpstr>PowerPoint Presentation</vt:lpstr>
      <vt:lpstr>PowerPoint Presentation</vt:lpstr>
      <vt:lpstr>PowerPoint Presentation</vt:lpstr>
      <vt:lpstr>PowerPoint Presentation</vt:lpstr>
      <vt:lpstr>PowerPoint Presentation</vt:lpstr>
      <vt:lpstr>Participant characteristics</vt:lpstr>
      <vt:lpstr>Number of outcomes meeting consensus criteria through the consensus process:</vt:lpstr>
      <vt:lpstr>EPSET Project – Core Outcome Set Results</vt:lpstr>
      <vt:lpstr>PowerPoint Presentation</vt:lpstr>
      <vt:lpstr>PowerPoint Presentation</vt:lpstr>
      <vt:lpstr>The Results – Adult PROMS – 2022 ICHOM Epilepsy Standard Set </vt:lpstr>
      <vt:lpstr>PowerPoint Presentation</vt:lpstr>
      <vt:lpstr>PowerPoint Presentation</vt:lpstr>
      <vt:lpstr>PowerPoint Presentation</vt:lpstr>
      <vt:lpstr>PowerPoint Presentation</vt:lpstr>
      <vt:lpstr>The Results – Paediatric PROMS – 2022 ICHOM Epilepsy Set </vt:lpstr>
      <vt:lpstr>Adult ICHOM set    </vt:lpstr>
      <vt:lpstr>Core Outcome Sets represent what is essential to measure across diverse groups of PWE They should not be limiting   Data from consensus exercises tells us what large groups stakeholders feel are the ‘most important outcomes’ </vt:lpstr>
      <vt:lpstr>Initiatives including ICHOM Epilepsy – are recommending we routinely collect data on outcomes in a structured way in clinic:</vt:lpstr>
      <vt:lpstr>PowerPoint Presentation</vt:lpstr>
      <vt:lpstr>Take home messages</vt:lpstr>
      <vt:lpstr>PowerPoint Presentation</vt:lpstr>
      <vt:lpstr>Many thanks  If anyone keen to trial implementation of routine outcome collection informed by ICHOM work please contact: </vt:lpstr>
      <vt:lpstr>Additional slides</vt:lpstr>
      <vt:lpstr>Evidence of variation in stakeholder perspectives</vt:lpstr>
      <vt:lpstr>Which outcomes are deemed to be core/essential across these consensus exercises?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AbbVie</dc:creator>
  <cp:lastModifiedBy>JORY, Caryn (CORNWALL PARTNERSHIP NHS FOUNDATION TRUST)</cp:lastModifiedBy>
  <cp:revision>467</cp:revision>
  <cp:lastPrinted>2024-06-23T14:30:21Z</cp:lastPrinted>
  <dcterms:created xsi:type="dcterms:W3CDTF">2017-12-21T17:28:03Z</dcterms:created>
  <dcterms:modified xsi:type="dcterms:W3CDTF">2024-07-26T07:53:26Z</dcterms:modified>
</cp:coreProperties>
</file>