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1"/>
  </p:notesMasterIdLst>
  <p:handoutMasterIdLst>
    <p:handoutMasterId r:id="rId32"/>
  </p:handoutMasterIdLst>
  <p:sldIdLst>
    <p:sldId id="674" r:id="rId2"/>
    <p:sldId id="885" r:id="rId3"/>
    <p:sldId id="884" r:id="rId4"/>
    <p:sldId id="899" r:id="rId5"/>
    <p:sldId id="825" r:id="rId6"/>
    <p:sldId id="886" r:id="rId7"/>
    <p:sldId id="887" r:id="rId8"/>
    <p:sldId id="888" r:id="rId9"/>
    <p:sldId id="890" r:id="rId10"/>
    <p:sldId id="889" r:id="rId11"/>
    <p:sldId id="895" r:id="rId12"/>
    <p:sldId id="896" r:id="rId13"/>
    <p:sldId id="902" r:id="rId14"/>
    <p:sldId id="897" r:id="rId15"/>
    <p:sldId id="898" r:id="rId16"/>
    <p:sldId id="900" r:id="rId17"/>
    <p:sldId id="911" r:id="rId18"/>
    <p:sldId id="912" r:id="rId19"/>
    <p:sldId id="913" r:id="rId20"/>
    <p:sldId id="914" r:id="rId21"/>
    <p:sldId id="915" r:id="rId22"/>
    <p:sldId id="901" r:id="rId23"/>
    <p:sldId id="904" r:id="rId24"/>
    <p:sldId id="905" r:id="rId25"/>
    <p:sldId id="906" r:id="rId26"/>
    <p:sldId id="907" r:id="rId27"/>
    <p:sldId id="908" r:id="rId28"/>
    <p:sldId id="909" r:id="rId29"/>
    <p:sldId id="910" r:id="rId30"/>
  </p:sldIdLst>
  <p:sldSz cx="9144000" cy="6858000" type="screen4x3"/>
  <p:notesSz cx="6858000" cy="97774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k van Dijk" initials="JvD" lastIdx="5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8000"/>
    <a:srgbClr val="0033CC"/>
    <a:srgbClr val="FF99CC"/>
    <a:srgbClr val="C6D6DC"/>
    <a:srgbClr val="E0EFF6"/>
    <a:srgbClr val="660033"/>
    <a:srgbClr val="FF3300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469" autoAdjust="0"/>
    <p:restoredTop sz="94640" autoAdjust="0"/>
  </p:normalViewPr>
  <p:slideViewPr>
    <p:cSldViewPr>
      <p:cViewPr varScale="1">
        <p:scale>
          <a:sx n="85" d="100"/>
          <a:sy n="85" d="100"/>
        </p:scale>
        <p:origin x="13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07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ncan, John" userId="4c2bb3bf-f16c-4838-89ef-950d60570fe1" providerId="ADAL" clId="{0E4D718D-5D2F-44CE-8247-822050A18AD0}"/>
    <pc:docChg chg="modSld">
      <pc:chgData name="Duncan, John" userId="4c2bb3bf-f16c-4838-89ef-950d60570fe1" providerId="ADAL" clId="{0E4D718D-5D2F-44CE-8247-822050A18AD0}" dt="2024-04-25T10:53:52.784" v="0"/>
      <pc:docMkLst>
        <pc:docMk/>
      </pc:docMkLst>
      <pc:sldChg chg="modSp mod">
        <pc:chgData name="Duncan, John" userId="4c2bb3bf-f16c-4838-89ef-950d60570fe1" providerId="ADAL" clId="{0E4D718D-5D2F-44CE-8247-822050A18AD0}" dt="2024-04-25T10:53:52.784" v="0"/>
        <pc:sldMkLst>
          <pc:docMk/>
          <pc:sldMk cId="586139323" sldId="674"/>
        </pc:sldMkLst>
        <pc:spChg chg="mod">
          <ac:chgData name="Duncan, John" userId="4c2bb3bf-f16c-4838-89ef-950d60570fe1" providerId="ADAL" clId="{0E4D718D-5D2F-44CE-8247-822050A18AD0}" dt="2024-04-25T10:53:52.784" v="0"/>
          <ac:spMkLst>
            <pc:docMk/>
            <pc:sldMk cId="586139323" sldId="674"/>
            <ac:spMk id="409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74C2DDFF-8152-405F-8DB8-06C794D949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50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304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3625" cy="36544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544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5212" cy="36560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3784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5212" cy="36560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213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5212" cy="36560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932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5212" cy="36560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2188" y="763588"/>
            <a:ext cx="4875212" cy="36560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5029200" cy="4419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6" tIns="45633" rIns="91266" bIns="45633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80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cture2"/>
          <p:cNvPicPr>
            <a:picLocks noChangeAspect="1" noChangeArrowheads="1"/>
          </p:cNvPicPr>
          <p:nvPr/>
        </p:nvPicPr>
        <p:blipFill>
          <a:blip r:embed="rId2" cstate="print"/>
          <a:srcRect b="2390"/>
          <a:stretch>
            <a:fillRect/>
          </a:stretch>
        </p:blipFill>
        <p:spPr bwMode="auto">
          <a:xfrm>
            <a:off x="-7938" y="7938"/>
            <a:ext cx="916146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ospit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70" y="74604"/>
            <a:ext cx="1187624" cy="1133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0" y="1308100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3850" y="1484313"/>
            <a:ext cx="8496300" cy="1368425"/>
          </a:xfrm>
        </p:spPr>
        <p:txBody>
          <a:bodyPr/>
          <a:lstStyle>
            <a:lvl1pPr>
              <a:defRPr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34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068638"/>
            <a:ext cx="8496300" cy="3097212"/>
          </a:xfrm>
        </p:spPr>
        <p:txBody>
          <a:bodyPr/>
          <a:lstStyle>
            <a:lvl1pPr marL="0" indent="0">
              <a:buFontTx/>
              <a:buNone/>
              <a:defRPr sz="2400"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23850" y="6245225"/>
            <a:ext cx="84963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764704"/>
            <a:ext cx="8489950" cy="936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844824"/>
            <a:ext cx="8489950" cy="46805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812088" y="6337300"/>
            <a:ext cx="10080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C1192-813D-44A5-8952-C8CA41B28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0200" y="908050"/>
            <a:ext cx="8489950" cy="1080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2204865"/>
            <a:ext cx="8489950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-9144" y="530212"/>
            <a:ext cx="91582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0" y="0"/>
            <a:ext cx="33480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>
                <a:solidFill>
                  <a:schemeClr val="bg1"/>
                </a:solidFill>
              </a:rPr>
              <a:t>UCL INSTITUTE OF NEUROLOGY</a:t>
            </a:r>
          </a:p>
          <a:p>
            <a:pPr>
              <a:defRPr/>
            </a:pPr>
            <a:r>
              <a:rPr lang="en-US" sz="1400" b="1">
                <a:solidFill>
                  <a:schemeClr val="bg1"/>
                </a:solidFill>
              </a:rPr>
              <a:t>DCEE</a:t>
            </a:r>
          </a:p>
        </p:txBody>
      </p:sp>
      <p:pic>
        <p:nvPicPr>
          <p:cNvPr id="1031" name="Picture 7" descr="Picture6"/>
          <p:cNvPicPr>
            <a:picLocks noChangeAspect="1" noChangeArrowheads="1"/>
          </p:cNvPicPr>
          <p:nvPr/>
        </p:nvPicPr>
        <p:blipFill>
          <a:blip r:embed="rId5" cstate="print"/>
          <a:srcRect b="3802"/>
          <a:stretch>
            <a:fillRect/>
          </a:stretch>
        </p:blipFill>
        <p:spPr bwMode="auto">
          <a:xfrm>
            <a:off x="-7938" y="-1588"/>
            <a:ext cx="916146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90" r:id="rId1"/>
    <p:sldLayoutId id="2147484276" r:id="rId2"/>
    <p:sldLayoutId id="2147484281" r:id="rId3"/>
  </p:sldLayoutIdLst>
  <p:transition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300"/>
          </a:solidFill>
          <a:latin typeface="Helvetica" charset="0"/>
          <a:ea typeface="Helvetica" charset="0"/>
          <a:cs typeface="Helvetica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drivingmobility.org.uk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icnapedia.org/wiki/content/seizure_recurrence_risk" TargetMode="External"/><Relationship Id="rId2" Type="http://schemas.openxmlformats.org/officeDocument/2006/relationships/hyperlink" Target="http://epilepsypredictiontools.info/aedwithdrawa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epilepsypredictiontools.info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oi.org/10.1093/brain/awac437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v.uk/government/publications/assessing-fitness-to-drive-a-guide-for-medical-professional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98" name="Rectangle 14"/>
          <p:cNvSpPr>
            <a:spLocks noChangeArrowheads="1"/>
          </p:cNvSpPr>
          <p:nvPr/>
        </p:nvSpPr>
        <p:spPr bwMode="auto">
          <a:xfrm>
            <a:off x="6324600" y="1435100"/>
            <a:ext cx="2590800" cy="101600"/>
          </a:xfrm>
          <a:prstGeom prst="rect">
            <a:avLst/>
          </a:prstGeom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412776"/>
            <a:ext cx="7772400" cy="1511300"/>
          </a:xfrm>
          <a:noFill/>
        </p:spPr>
        <p:txBody>
          <a:bodyPr lIns="92075" tIns="46038" rIns="92075" bIns="46038" anchor="ctr"/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Epilepsy and driving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95536" y="3140968"/>
            <a:ext cx="8136904" cy="2592387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John S Duncan</a:t>
            </a:r>
            <a:endParaRPr lang="en-GB" altLang="en-US" dirty="0"/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UCL Queen Square Institute of Neurology </a:t>
            </a:r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National Hospital for Neurology and Neurosurgery</a:t>
            </a:r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Chalfont Centre for Epilepsy</a:t>
            </a:r>
          </a:p>
          <a:p>
            <a:pPr algn="ctr" eaLnBrk="1" hangingPunct="1">
              <a:spcBef>
                <a:spcPct val="0"/>
              </a:spcBef>
            </a:pPr>
            <a:endParaRPr lang="en-GB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London, UK</a:t>
            </a:r>
          </a:p>
          <a:p>
            <a:pPr algn="ctr"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4101" name="Text Box 15"/>
          <p:cNvSpPr txBox="1">
            <a:spLocks noChangeArrowheads="1"/>
          </p:cNvSpPr>
          <p:nvPr/>
        </p:nvSpPr>
        <p:spPr bwMode="auto">
          <a:xfrm>
            <a:off x="1908175" y="692150"/>
            <a:ext cx="39608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13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Permitted seizures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239804"/>
            <a:ext cx="8489950" cy="468052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Sleep seizures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had wake seizures in past, and sleep seizures continue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for 3 years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3 years start with the first sleep seizure after the last wake seizure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Wake seizures Oct 2022 – August 2023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Sleep seizures from August 2022, and continue.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Sleep seizure September 2023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they have Group 1 licence?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2 licence?</a:t>
            </a: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196084"/>
      </p:ext>
    </p:extLst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 unprovoked, spontaneous seizure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Not had previous seizures in last 5 years</a:t>
            </a:r>
          </a:p>
          <a:p>
            <a:r>
              <a:rPr lang="en-GB" sz="2400" dirty="0" smtClean="0"/>
              <a:t>EEG: no epileptic activity</a:t>
            </a:r>
          </a:p>
          <a:p>
            <a:r>
              <a:rPr lang="en-GB" sz="2400" dirty="0" smtClean="0"/>
              <a:t>MRI: normal</a:t>
            </a:r>
          </a:p>
          <a:p>
            <a:r>
              <a:rPr lang="en-GB" sz="2400" dirty="0" smtClean="0"/>
              <a:t>Group 1 driving suspended for 6 months (unless perceived increased risk), default is 12 months</a:t>
            </a:r>
          </a:p>
          <a:p>
            <a:r>
              <a:rPr lang="en-GB" sz="2400" dirty="0"/>
              <a:t>Group </a:t>
            </a:r>
            <a:r>
              <a:rPr lang="en-GB" sz="2400" dirty="0" smtClean="0"/>
              <a:t>2 </a:t>
            </a:r>
            <a:r>
              <a:rPr lang="en-GB" sz="2400" dirty="0"/>
              <a:t>driving suspended for </a:t>
            </a:r>
            <a:r>
              <a:rPr lang="en-GB" sz="2400" dirty="0" smtClean="0"/>
              <a:t>5 years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Multiple seizures within 24 hours are regarded as one seizure</a:t>
            </a:r>
            <a:endParaRPr lang="en-GB" sz="2400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960119"/>
      </p:ext>
    </p:extLst>
  </p:cSld>
  <p:clrMapOvr>
    <a:masterClrMapping/>
  </p:clrMapOvr>
  <p:transition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Provoked seizure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829" y="1412776"/>
            <a:ext cx="8489950" cy="4680520"/>
          </a:xfrm>
        </p:spPr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Acute metabolic disturbance,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high calcium, hypotension, hypoxia, hypoglycaemia, medication (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mefloquine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aminophylline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Multiple seizures within 24 hours are regarded as one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seizure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Within 1 week of Acute brain injury (stroke, trauma)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epileptogenic lesion on MRI.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Difficult if MRI shows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acute infarct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chronic vascular disease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previous unprovoked seizures in last 5 years</a:t>
            </a:r>
          </a:p>
        </p:txBody>
      </p:sp>
    </p:spTree>
    <p:extLst>
      <p:ext uri="{BB962C8B-B14F-4D97-AF65-F5344CB8AC3E}">
        <p14:creationId xmlns:p14="http://schemas.microsoft.com/office/powerpoint/2010/main" val="3958611886"/>
      </p:ext>
    </p:extLst>
  </p:cSld>
  <p:clrMapOvr>
    <a:masterClrMapping/>
  </p:clrMapOvr>
  <p:transition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Provoked seizure – licence suspension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916832"/>
            <a:ext cx="8489950" cy="4680520"/>
          </a:xfrm>
        </p:spPr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1: 6 months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2: 5 years (2 years if metabolic, not focal brain injury)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157510"/>
      </p:ext>
    </p:extLst>
  </p:cSld>
  <p:clrMapOvr>
    <a:masterClrMapping/>
  </p:clrMapOvr>
  <p:transition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Provoked seizures -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Concussive convulsion: at time of blow to head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Eclampsia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 suspension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07681"/>
      </p:ext>
    </p:extLst>
  </p:cSld>
  <p:clrMapOvr>
    <a:masterClrMapping/>
  </p:clrMapOvr>
  <p:transition>
    <p:blinds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 injury – no seizures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Group 1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recovered. Vision? Co-ordination? Reaction time? Judgement?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Functional driving assessment: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https://www.drivingmobility.org.uk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b="1" dirty="0"/>
              <a:t>Group </a:t>
            </a:r>
            <a:r>
              <a:rPr lang="en-GB" b="1" dirty="0" smtClean="0"/>
              <a:t>2</a:t>
            </a:r>
            <a:endParaRPr lang="en-GB" b="1" dirty="0"/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Mild: When recovered: 3 months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Severe (cerebral contusion): 2 years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0906194"/>
      </p:ext>
    </p:extLst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Dissociative, non-epileptic seizures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1: Clear for 3 months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2: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Clear for 3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months, and no mental health concerns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review if uncertain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3866695"/>
      </p:ext>
    </p:extLst>
  </p:cSld>
  <p:clrMapOvr>
    <a:masterClrMapping/>
  </p:clrMapOvr>
  <p:transition>
    <p:blinds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Reducing, stopping ASM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12776"/>
            <a:ext cx="8489950" cy="4680520"/>
          </a:xfrm>
        </p:spPr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Seizure free with history of epilepsy, taking ASM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Calculate risk of seizure recurrence: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epilepsypredictiontools.info/aedwithdrawal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icnapedia.org/wiki/content/seizure_recurrence_risk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After paediatric epilepsy surgery: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http://epilepsypredictiontools.info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/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430452"/>
      </p:ext>
    </p:extLst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Reducing, stopping ASM after adult epilepsy surgery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Ferreira-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Atuesta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Brain 146;2023: 2389–98</a:t>
            </a:r>
          </a:p>
          <a:p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://doi.org/10.1093/brain/awac437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Nomogram for recurrence risk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Factors: 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focal non-motor aware seizures after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FBTCS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from surgery to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ASM taper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No of ASM 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time of surgery</a:t>
            </a: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5535096"/>
      </p:ext>
    </p:extLst>
  </p:cSld>
  <p:clrMapOvr>
    <a:masterClrMapping/>
  </p:clrMapOvr>
  <p:transition>
    <p:blinds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seizure recurrence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Effect on driving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1. If seizure occurs during, within 6 months after, medically advised ASM taper/stop, if ASM restored and seizure free, can drive again after 6 months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impact of not driving on person</a:t>
            </a:r>
          </a:p>
          <a:p>
            <a:pPr lvl="1"/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Live in Country, City?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4580080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3901" y="752845"/>
            <a:ext cx="2281074" cy="585418"/>
          </a:xfrm>
          <a:noFill/>
        </p:spPr>
        <p:txBody>
          <a:bodyPr wrap="none" lIns="92075" tIns="46038" rIns="92075" bIns="46038" anchor="b">
            <a:spAutoFit/>
          </a:bodyPr>
          <a:lstStyle/>
          <a:p>
            <a:pPr algn="ctr"/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Disclosure</a:t>
            </a:r>
            <a:endParaRPr lang="en-GB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511670"/>
            <a:ext cx="8151812" cy="4114800"/>
          </a:xfrm>
          <a:noFill/>
        </p:spPr>
        <p:txBody>
          <a:bodyPr lIns="92075" tIns="46038" rIns="92075" bIns="46038"/>
          <a:lstStyle/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Epilepsy neurologist for DVLA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necessarily DVLA policy</a:t>
            </a:r>
          </a:p>
          <a:p>
            <a:pPr marL="385763" indent="-385763">
              <a:spcBef>
                <a:spcPct val="60000"/>
              </a:spcBef>
            </a:pP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742255"/>
      </p:ext>
    </p:extLst>
  </p:cSld>
  <p:clrMapOvr>
    <a:masterClrMapping/>
  </p:clrMapOvr>
  <p:transition spd="med" advTm="2880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Stop driving during, after ASM taper?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844" y="1412776"/>
            <a:ext cx="8489950" cy="468052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Statutory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Average risk of recurrence is 40% in first year, calculate risk for each patient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drive if &gt;20% risk of seizure in next 12 months</a:t>
            </a:r>
          </a:p>
          <a:p>
            <a:pPr marL="0" indent="0">
              <a:buNone/>
            </a:pPr>
            <a:r>
              <a:rPr lang="en-GB" b="1" dirty="0" smtClean="0"/>
              <a:t>Advisory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need to inform DVLA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to drive during ASM taper or next 6 months (time of highest risk of recurrence)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need to follow medical advice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Particularly important if going from 1 to 0 ASM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Less of an issue if 3 to 2 to 1 ASM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3206800"/>
      </p:ext>
    </p:extLst>
  </p:cSld>
  <p:clrMapOvr>
    <a:masterClrMapping/>
  </p:clrMapOvr>
  <p:transition>
    <p:blinds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 if changing ASM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new ASM equally effective no need to pause driving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changing to a less effective ASM,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patient with JME, switching valproate to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levetiracetam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Probably c 15% chance of being less effective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Advise not to drive for change over or the next 6 months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148726"/>
      </p:ext>
    </p:extLst>
  </p:cSld>
  <p:clrMapOvr>
    <a:masterClrMapping/>
  </p:clrMapOvr>
  <p:transition>
    <p:blinds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DVLA 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www.gov.uk/government/publications/assessing-fitness-to-drive-a-guide-for-medical-professionals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Regularly updated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807377"/>
      </p:ext>
    </p:extLst>
  </p:cSld>
  <p:clrMapOvr>
    <a:masterClrMapping/>
  </p:clrMapOvr>
  <p:transition>
    <p:blinds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Pilot’s licence: Civil Aviation Authority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Multi-pilot aircraft: &lt;1% risk of seizure in 1 year, two years after a severe head injury, even if no seizures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Single-pilot aircraft with passengers, military: precluded if any increased risk over population risk of 0.1%/year of developing seizures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183677"/>
      </p:ext>
    </p:extLst>
  </p:cSld>
  <p:clrMapOvr>
    <a:masterClrMapping/>
  </p:clrMapOvr>
  <p:transition>
    <p:blinds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6575" y="752845"/>
            <a:ext cx="2415726" cy="585418"/>
          </a:xfrm>
          <a:noFill/>
        </p:spPr>
        <p:txBody>
          <a:bodyPr wrap="none" lIns="92075" tIns="46038" rIns="92075" bIns="46038" anchor="b">
            <a:spAutoFit/>
          </a:bodyPr>
          <a:lstStyle/>
          <a:p>
            <a:pPr algn="ctr"/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GB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511670"/>
            <a:ext cx="8151812" cy="4114800"/>
          </a:xfrm>
          <a:noFill/>
        </p:spPr>
        <p:txBody>
          <a:bodyPr lIns="92075" tIns="46038" rIns="92075" bIns="46038"/>
          <a:lstStyle/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1: &lt;20% risk per year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2: &lt;2% risk per year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Consult DVLA Website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 advice given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 with Neurology consultant</a:t>
            </a:r>
          </a:p>
          <a:p>
            <a:pPr marL="385763" indent="-385763">
              <a:spcBef>
                <a:spcPct val="60000"/>
              </a:spcBef>
            </a:pP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1056111"/>
      </p:ext>
    </p:extLst>
  </p:cSld>
  <p:clrMapOvr>
    <a:masterClrMapping/>
  </p:clrMapOvr>
  <p:transition spd="med" advTm="2880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Previously well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GTCS when taking chloroquine for malaria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Advice?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4172468"/>
      </p:ext>
    </p:extLst>
  </p:cSld>
  <p:clrMapOvr>
    <a:masterClrMapping/>
  </p:clrMapOvr>
  <p:transition>
    <p:blinds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Juvenile myoclonic epilepsy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GTCS, myoclonic jerks and absences in past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Partner noted occasional brief blank spell when tired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Advice?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6636177"/>
      </p:ext>
    </p:extLst>
  </p:cSld>
  <p:clrMapOvr>
    <a:masterClrMapping/>
  </p:clrMapOvr>
  <p:transition>
    <p:blinds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Juvenile myoclonic epilepsy</a:t>
            </a:r>
          </a:p>
          <a:p>
            <a:r>
              <a:rPr lang="en-GB" sz="2400" dirty="0" smtClean="0"/>
              <a:t>No GTCS for years</a:t>
            </a:r>
          </a:p>
          <a:p>
            <a:r>
              <a:rPr lang="en-GB" sz="2400" dirty="0" smtClean="0"/>
              <a:t>Notes single limb jerk on going to sleep</a:t>
            </a:r>
          </a:p>
          <a:p>
            <a:r>
              <a:rPr lang="en-GB" sz="2400" dirty="0" smtClean="0"/>
              <a:t>Advice?</a:t>
            </a:r>
          </a:p>
          <a:p>
            <a:endParaRPr lang="en-GB" sz="2400" dirty="0"/>
          </a:p>
          <a:p>
            <a:r>
              <a:rPr lang="en-GB" sz="2400" dirty="0" smtClean="0"/>
              <a:t>Flurries of upper limb jerks in 30 minutes after waking</a:t>
            </a:r>
          </a:p>
          <a:p>
            <a:r>
              <a:rPr lang="en-GB" sz="2400" dirty="0" smtClean="0"/>
              <a:t>Advice?</a:t>
            </a:r>
            <a:endParaRPr lang="en-GB" sz="2400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8876944"/>
      </p:ext>
    </p:extLst>
  </p:cSld>
  <p:clrMapOvr>
    <a:masterClrMapping/>
  </p:clrMapOvr>
  <p:transition>
    <p:blinds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Previously well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18 months has noted occasional brief epigastric rising sensation and déjà vu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Okay for Group 1 licence?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Okay for Group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licence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if once was seen to stare blankly for a few seconds?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471157"/>
      </p:ext>
    </p:extLst>
  </p:cSld>
  <p:clrMapOvr>
    <a:masterClrMapping/>
  </p:clrMapOvr>
  <p:transition>
    <p:blinds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Scenario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20 year history of focal unaware seizures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ASM resistant, anterior temporal lobe resection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Seizure free for 2 years, driving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Taper ASM?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Advice on driving?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4354043"/>
      </p:ext>
    </p:extLst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40156" y="752845"/>
            <a:ext cx="2008563" cy="585418"/>
          </a:xfrm>
          <a:noFill/>
        </p:spPr>
        <p:txBody>
          <a:bodyPr wrap="none" lIns="92075" tIns="46038" rIns="92075" bIns="46038" anchor="b">
            <a:spAutoFit/>
          </a:bodyPr>
          <a:lstStyle/>
          <a:p>
            <a:pPr algn="ctr"/>
            <a:r>
              <a:rPr lang="en-GB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511670"/>
            <a:ext cx="8151812" cy="4114800"/>
          </a:xfrm>
          <a:noFill/>
        </p:spPr>
        <p:txBody>
          <a:bodyPr lIns="92075" tIns="46038" rIns="92075" bIns="46038"/>
          <a:lstStyle/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Driving regulations in UK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1 and Group 2 licences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Our obligations</a:t>
            </a: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Spontaneous seizures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Provoked seizures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Head injury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Pilot’s licence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Scenarios</a:t>
            </a:r>
          </a:p>
          <a:p>
            <a:pPr marL="385763" indent="-385763">
              <a:spcBef>
                <a:spcPct val="60000"/>
              </a:spcBef>
            </a:pP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8193538"/>
      </p:ext>
    </p:extLst>
  </p:cSld>
  <p:clrMapOvr>
    <a:masterClrMapping/>
  </p:clrMapOvr>
  <p:transition spd="med" advTm="2880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-193587" y="752845"/>
            <a:ext cx="4909603" cy="585418"/>
          </a:xfrm>
          <a:noFill/>
        </p:spPr>
        <p:txBody>
          <a:bodyPr wrap="square" lIns="92075" tIns="46038" rIns="92075" bIns="46038" anchor="b">
            <a:spAutoFit/>
          </a:bodyPr>
          <a:lstStyle/>
          <a:p>
            <a:pPr algn="ctr"/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Evidence for DVLA</a:t>
            </a:r>
            <a:endParaRPr lang="en-GB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511670"/>
            <a:ext cx="8151812" cy="4114800"/>
          </a:xfrm>
          <a:noFill/>
        </p:spPr>
        <p:txBody>
          <a:bodyPr lIns="92075" tIns="46038" rIns="92075" bIns="46038"/>
          <a:lstStyle/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DVLA epilepsy enquiry forms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Sent to GP, consultants to complete, with patients consent. Fee £42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Enquiries now also sent to Specialist </a:t>
            </a: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Nurses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may see forms on request, unless we feel this would be harmful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may appeal to DVLA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DVLA Neurology panel adjudicates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Final appeal possible to local Magistrates Court….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Check professional indemnity!</a:t>
            </a:r>
          </a:p>
          <a:p>
            <a:pPr marL="385763" indent="-385763">
              <a:spcBef>
                <a:spcPct val="60000"/>
              </a:spcBef>
            </a:pPr>
            <a:endParaRPr lang="en-GB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5763" indent="-385763">
              <a:spcBef>
                <a:spcPct val="60000"/>
              </a:spcBef>
            </a:pPr>
            <a:endParaRPr lang="en-GB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5763" indent="-385763">
              <a:spcBef>
                <a:spcPct val="60000"/>
              </a:spcBef>
            </a:pP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0788250"/>
      </p:ext>
    </p:extLst>
  </p:cSld>
  <p:clrMapOvr>
    <a:masterClrMapping/>
  </p:clrMapOvr>
  <p:transition spd="med" advTm="2880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52845"/>
            <a:ext cx="9144000" cy="585418"/>
          </a:xfrm>
          <a:noFill/>
        </p:spPr>
        <p:txBody>
          <a:bodyPr wrap="square" lIns="92075" tIns="46038" rIns="92075" bIns="46038" anchor="b">
            <a:spAutoFit/>
          </a:bodyPr>
          <a:lstStyle/>
          <a:p>
            <a:pPr algn="ctr"/>
            <a:r>
              <a:rPr lang="en-GB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Basic summary of UK epilepsy regulations</a:t>
            </a:r>
            <a:endParaRPr lang="en-GB" alt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75" y="1511670"/>
            <a:ext cx="8151812" cy="4114800"/>
          </a:xfrm>
          <a:noFill/>
        </p:spPr>
        <p:txBody>
          <a:bodyPr lIns="92075" tIns="46038" rIns="92075" bIns="46038"/>
          <a:lstStyle/>
          <a:p>
            <a:pPr marL="0" indent="0">
              <a:spcBef>
                <a:spcPct val="60000"/>
              </a:spcBef>
              <a:buNone/>
            </a:pPr>
            <a:r>
              <a:rPr lang="en-GB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1: 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Car and motorcycle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Risk of a seizure in the next 12 months &lt;20%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Seizure free for 12 months</a:t>
            </a: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60000"/>
              </a:spcBef>
              <a:buNone/>
            </a:pPr>
            <a:r>
              <a:rPr lang="en-GB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Group 2: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Bus, lorry, professional driver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Risk of a seizure in next 12 months &lt;2%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Seizure free, off ASM for 10 years</a:t>
            </a:r>
          </a:p>
          <a:p>
            <a:pPr marL="385763" indent="-385763">
              <a:spcBef>
                <a:spcPct val="60000"/>
              </a:spcBef>
            </a:pPr>
            <a:r>
              <a:rPr lang="en-GB" alt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Applicants follow medical advice, adhere, attend</a:t>
            </a:r>
            <a:endParaRPr lang="en-GB" alt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294387"/>
      </p:ext>
    </p:extLst>
  </p:cSld>
  <p:clrMapOvr>
    <a:masterClrMapping/>
  </p:clrMapOvr>
  <p:transition spd="med" advTm="2880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obligations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Tell patient they should not be driving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They must inform the DVLA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WRITE THIS IN THE NOTES, copy letter to patient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patient’s lawyer will seek to blame us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affected by severity or frequency of seizures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Absence as dangerous as GTCS</a:t>
            </a:r>
          </a:p>
          <a:p>
            <a:endParaRPr lang="en-GB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7568968"/>
      </p:ext>
    </p:extLst>
  </p:cSld>
  <p:clrMapOvr>
    <a:masterClrMapping/>
  </p:clrMapOvr>
  <p:transition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</a:t>
            </a:r>
            <a:r>
              <a:rPr lang="en-GB" dirty="0" smtClean="0"/>
              <a:t>patients </a:t>
            </a:r>
            <a:r>
              <a:rPr lang="en-GB" dirty="0"/>
              <a:t>ignore advice, and drive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489950" cy="4680520"/>
          </a:xfrm>
        </p:spPr>
        <p:txBody>
          <a:bodyPr/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Tell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them again, in presence of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relative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Their motor insurance is invalid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Huge costs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if cause injury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Criminal prosecution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years in jail if cause a death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Tell them that public safety outweighs personal confidentiality, Inform consultant, RCN, MDU, GMC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Inform DVLA and employer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2299716"/>
      </p:ext>
    </p:extLst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Permitted seizures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Focal aware seizures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for &gt;12 months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affect awareness or ability to control vehicle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déjà vu, epigastric rising, speech, hearing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if any effect on motor function (</a:t>
            </a:r>
            <a:r>
              <a:rPr lang="en-GB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limb jerks), vision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NEVER had a seizure with impaired awareness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Group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 licence?</a:t>
            </a:r>
          </a:p>
          <a:p>
            <a:endParaRPr lang="en-GB" dirty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1311344"/>
      </p:ext>
    </p:extLst>
  </p:cSld>
  <p:clrMapOvr>
    <a:masterClrMapping/>
  </p:clrMapOvr>
  <p:transition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Permitted seizures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84784"/>
            <a:ext cx="8489950" cy="468052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Sleep seizures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Established for &gt;12 months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Occur in sleep, or threshold of sleep (going to sleep, waking).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 30 min after waking, if tired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Any seizure type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NEVER had a wake seizure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When can they have Group 1 licence?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Group 2 licence?</a:t>
            </a:r>
          </a:p>
          <a:p>
            <a:endParaRPr lang="en-GB" dirty="0" smtClean="0"/>
          </a:p>
        </p:txBody>
      </p:sp>
      <p:pic>
        <p:nvPicPr>
          <p:cNvPr id="4" name="Picture 7" descr="hospit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7" y="0"/>
            <a:ext cx="6080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3639518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1_Custom Design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FA1AC"/>
        </a:accent1>
        <a:accent2>
          <a:srgbClr val="004359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003C50"/>
        </a:accent6>
        <a:hlink>
          <a:srgbClr val="4B4620"/>
        </a:hlink>
        <a:folHlink>
          <a:srgbClr val="B25D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4359"/>
        </a:dk2>
        <a:lt2>
          <a:srgbClr val="808080"/>
        </a:lt2>
        <a:accent1>
          <a:srgbClr val="7FA1AC"/>
        </a:accent1>
        <a:accent2>
          <a:srgbClr val="004359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003C50"/>
        </a:accent6>
        <a:hlink>
          <a:srgbClr val="4B4620"/>
        </a:hlink>
        <a:folHlink>
          <a:srgbClr val="B25D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FA1AC"/>
        </a:accent1>
        <a:accent2>
          <a:srgbClr val="459CBD"/>
        </a:accent2>
        <a:accent3>
          <a:srgbClr val="FFFFFF"/>
        </a:accent3>
        <a:accent4>
          <a:srgbClr val="000000"/>
        </a:accent4>
        <a:accent5>
          <a:srgbClr val="C0CDD2"/>
        </a:accent5>
        <a:accent6>
          <a:srgbClr val="3E8DAB"/>
        </a:accent6>
        <a:hlink>
          <a:srgbClr val="A8C0D1"/>
        </a:hlink>
        <a:folHlink>
          <a:srgbClr val="C88BA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DCEE ppt - new</Template>
  <TotalTime>16141</TotalTime>
  <Words>1192</Words>
  <Application>Microsoft Office PowerPoint</Application>
  <PresentationFormat>On-screen Show (4:3)</PresentationFormat>
  <Paragraphs>202</Paragraphs>
  <Slides>29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1_Custom Design</vt:lpstr>
      <vt:lpstr>Epilepsy and driving </vt:lpstr>
      <vt:lpstr>Disclosure</vt:lpstr>
      <vt:lpstr>Overview</vt:lpstr>
      <vt:lpstr>Evidence for DVLA</vt:lpstr>
      <vt:lpstr>Basic summary of UK epilepsy regulations</vt:lpstr>
      <vt:lpstr>Our obligations </vt:lpstr>
      <vt:lpstr>If patients ignore advice, and drive</vt:lpstr>
      <vt:lpstr>Permitted seizures</vt:lpstr>
      <vt:lpstr>Permitted seizures</vt:lpstr>
      <vt:lpstr>Permitted seizures</vt:lpstr>
      <vt:lpstr>Single unprovoked, spontaneous seizure</vt:lpstr>
      <vt:lpstr>Provoked seizure</vt:lpstr>
      <vt:lpstr>Provoked seizure – licence suspension</vt:lpstr>
      <vt:lpstr>Provoked seizures - exceptions</vt:lpstr>
      <vt:lpstr>Head injury – no seizures</vt:lpstr>
      <vt:lpstr>Dissociative, non-epileptic seizures</vt:lpstr>
      <vt:lpstr>Reducing, stopping ASM</vt:lpstr>
      <vt:lpstr>Reducing, stopping ASM after adult epilepsy surgery</vt:lpstr>
      <vt:lpstr>Impact of seizure recurrence</vt:lpstr>
      <vt:lpstr>Stop driving during, after ASM taper? </vt:lpstr>
      <vt:lpstr>Advice if changing ASM</vt:lpstr>
      <vt:lpstr>DVLA Guidance</vt:lpstr>
      <vt:lpstr>Pilot’s licence: Civil Aviation Authority</vt:lpstr>
      <vt:lpstr>Conclusion</vt:lpstr>
      <vt:lpstr>Scenario 1</vt:lpstr>
      <vt:lpstr>Scenario 2</vt:lpstr>
      <vt:lpstr>Scenario 3</vt:lpstr>
      <vt:lpstr>Scenario 4</vt:lpstr>
      <vt:lpstr>Scenario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Which new antiepileptic drug for which patient?</dc:title>
  <dc:creator>National Society For Epilepsy</dc:creator>
  <cp:lastModifiedBy>Remnant, Sally-Ann</cp:lastModifiedBy>
  <cp:revision>891</cp:revision>
  <cp:lastPrinted>1998-10-14T10:38:18Z</cp:lastPrinted>
  <dcterms:created xsi:type="dcterms:W3CDTF">1995-06-17T23:31:02Z</dcterms:created>
  <dcterms:modified xsi:type="dcterms:W3CDTF">2024-06-01T17:02:56Z</dcterms:modified>
</cp:coreProperties>
</file>